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sldIdLst>
    <p:sldId id="256" r:id="rId2"/>
    <p:sldId id="257" r:id="rId3"/>
    <p:sldId id="258" r:id="rId4"/>
    <p:sldId id="259" r:id="rId5"/>
    <p:sldId id="260" r:id="rId6"/>
    <p:sldId id="273" r:id="rId7"/>
    <p:sldId id="274" r:id="rId8"/>
    <p:sldId id="275" r:id="rId9"/>
    <p:sldId id="276" r:id="rId10"/>
    <p:sldId id="277" r:id="rId11"/>
    <p:sldId id="278" r:id="rId12"/>
    <p:sldId id="279" r:id="rId13"/>
    <p:sldId id="280" r:id="rId14"/>
    <p:sldId id="281" r:id="rId15"/>
    <p:sldId id="282" r:id="rId16"/>
    <p:sldId id="284" r:id="rId17"/>
    <p:sldId id="286" r:id="rId18"/>
    <p:sldId id="288" r:id="rId19"/>
    <p:sldId id="289" r:id="rId20"/>
    <p:sldId id="272"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4" autoAdjust="0"/>
    <p:restoredTop sz="94660"/>
  </p:normalViewPr>
  <p:slideViewPr>
    <p:cSldViewPr snapToGrid="0" snapToObjects="1">
      <p:cViewPr>
        <p:scale>
          <a:sx n="70" d="100"/>
          <a:sy n="70" d="100"/>
        </p:scale>
        <p:origin x="-1392"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espedida">
    <p:bg>
      <p:bgPr>
        <a:solidFill>
          <a:schemeClr val="tx1"/>
        </a:solidFill>
        <a:effectLst/>
      </p:bgPr>
    </p:bg>
    <p:spTree>
      <p:nvGrpSpPr>
        <p:cNvPr id="1" name=""/>
        <p:cNvGrpSpPr/>
        <p:nvPr/>
      </p:nvGrpSpPr>
      <p:grpSpPr>
        <a:xfrm>
          <a:off x="0" y="0"/>
          <a:ext cx="0" cy="0"/>
          <a:chOff x="0" y="0"/>
          <a:chExt cx="0" cy="0"/>
        </a:xfrm>
      </p:grpSpPr>
      <p:pic>
        <p:nvPicPr>
          <p:cNvPr id="2" name="Imagen 1" descr="pr_inici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12097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con Texto">
    <p:spTree>
      <p:nvGrpSpPr>
        <p:cNvPr id="1" name=""/>
        <p:cNvGrpSpPr/>
        <p:nvPr/>
      </p:nvGrpSpPr>
      <p:grpSpPr>
        <a:xfrm>
          <a:off x="0" y="0"/>
          <a:ext cx="0" cy="0"/>
          <a:chOff x="0" y="0"/>
          <a:chExt cx="0" cy="0"/>
        </a:xfrm>
      </p:grpSpPr>
      <p:sp>
        <p:nvSpPr>
          <p:cNvPr id="8" name="Marcador de medios 4"/>
          <p:cNvSpPr>
            <a:spLocks noGrp="1"/>
          </p:cNvSpPr>
          <p:nvPr>
            <p:ph type="media" sz="quarter" idx="13"/>
          </p:nvPr>
        </p:nvSpPr>
        <p:spPr>
          <a:xfrm>
            <a:off x="555625" y="1439334"/>
            <a:ext cx="8048625" cy="3980801"/>
          </a:xfrm>
        </p:spPr>
        <p:txBody>
          <a:bodyPr/>
          <a:lstStyle>
            <a:lvl1pPr>
              <a:defRPr sz="1600"/>
            </a:lvl1pPr>
          </a:lstStyle>
          <a:p>
            <a:r>
              <a:rPr lang="es-ES_tradnl" dirty="0" smtClean="0"/>
              <a:t>Haga clic en el icono para agregar medios</a:t>
            </a:r>
            <a:endParaRPr lang="es-ES" dirty="0"/>
          </a:p>
        </p:txBody>
      </p:sp>
      <p:pic>
        <p:nvPicPr>
          <p:cNvPr id="7" name="Imagen 6"/>
          <p:cNvPicPr>
            <a:picLocks noChangeAspect="1"/>
          </p:cNvPicPr>
          <p:nvPr/>
        </p:nvPicPr>
        <p:blipFill>
          <a:blip r:embed="rId2">
            <a:duotone>
              <a:schemeClr val="accent2">
                <a:shade val="45000"/>
                <a:satMod val="135000"/>
              </a:schemeClr>
              <a:prstClr val="white"/>
            </a:duotone>
          </a:blip>
          <a:stretch>
            <a:fillRect/>
          </a:stretch>
        </p:blipFill>
        <p:spPr>
          <a:xfrm>
            <a:off x="3708400" y="2451100"/>
            <a:ext cx="1714500" cy="1943100"/>
          </a:xfrm>
          <a:prstGeom prst="rect">
            <a:avLst/>
          </a:prstGeom>
        </p:spPr>
      </p:pic>
      <p:sp>
        <p:nvSpPr>
          <p:cNvPr id="14" name="Título 1"/>
          <p:cNvSpPr>
            <a:spLocks noGrp="1"/>
          </p:cNvSpPr>
          <p:nvPr>
            <p:ph type="title"/>
          </p:nvPr>
        </p:nvSpPr>
        <p:spPr>
          <a:xfrm>
            <a:off x="539552" y="868044"/>
            <a:ext cx="8064896" cy="469689"/>
          </a:xfrm>
        </p:spPr>
        <p:txBody>
          <a:bodyPr/>
          <a:lstStyle/>
          <a:p>
            <a:r>
              <a:rPr lang="es-ES_tradnl" smtClean="0"/>
              <a:t>Clic para editar título</a:t>
            </a:r>
            <a:endParaRPr lang="es-ES" dirty="0"/>
          </a:p>
        </p:txBody>
      </p:sp>
      <p:pic>
        <p:nvPicPr>
          <p:cNvPr id="10" name="Imagen 9" descr="pr_interior-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5" name="Marcador de texto 2"/>
          <p:cNvSpPr>
            <a:spLocks noGrp="1"/>
          </p:cNvSpPr>
          <p:nvPr>
            <p:ph type="body" idx="14"/>
          </p:nvPr>
        </p:nvSpPr>
        <p:spPr>
          <a:xfrm>
            <a:off x="539552" y="499537"/>
            <a:ext cx="8064896" cy="360040"/>
          </a:xfrm>
        </p:spPr>
        <p:txBody>
          <a:bodyPr anchor="b">
            <a:noAutofit/>
          </a:bodyPr>
          <a:lstStyle>
            <a:lvl1pPr marL="0" indent="0" algn="l">
              <a:buNone/>
              <a:defRPr sz="20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236482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deo c/texto s/icono">
    <p:spTree>
      <p:nvGrpSpPr>
        <p:cNvPr id="1" name=""/>
        <p:cNvGrpSpPr/>
        <p:nvPr/>
      </p:nvGrpSpPr>
      <p:grpSpPr>
        <a:xfrm>
          <a:off x="0" y="0"/>
          <a:ext cx="0" cy="0"/>
          <a:chOff x="0" y="0"/>
          <a:chExt cx="0" cy="0"/>
        </a:xfrm>
      </p:grpSpPr>
      <p:sp>
        <p:nvSpPr>
          <p:cNvPr id="11" name="Marcador de medios 4"/>
          <p:cNvSpPr>
            <a:spLocks noGrp="1"/>
          </p:cNvSpPr>
          <p:nvPr>
            <p:ph type="media" sz="quarter" idx="13"/>
          </p:nvPr>
        </p:nvSpPr>
        <p:spPr>
          <a:xfrm>
            <a:off x="539553" y="1481667"/>
            <a:ext cx="8064698" cy="3938468"/>
          </a:xfrm>
        </p:spPr>
        <p:txBody>
          <a:bodyPr/>
          <a:lstStyle>
            <a:lvl1pPr>
              <a:defRPr sz="1600">
                <a:solidFill>
                  <a:srgbClr val="000000"/>
                </a:solidFill>
              </a:defRPr>
            </a:lvl1pPr>
          </a:lstStyle>
          <a:p>
            <a:r>
              <a:rPr lang="es-ES_tradnl" dirty="0" smtClean="0"/>
              <a:t>Haga clic en el icono para agregar medios</a:t>
            </a:r>
            <a:endParaRPr lang="es-ES" dirty="0"/>
          </a:p>
        </p:txBody>
      </p:sp>
      <p:sp>
        <p:nvSpPr>
          <p:cNvPr id="13" name="Título 1"/>
          <p:cNvSpPr>
            <a:spLocks noGrp="1"/>
          </p:cNvSpPr>
          <p:nvPr>
            <p:ph type="title"/>
          </p:nvPr>
        </p:nvSpPr>
        <p:spPr>
          <a:xfrm>
            <a:off x="539552" y="868044"/>
            <a:ext cx="8064896" cy="469689"/>
          </a:xfrm>
        </p:spPr>
        <p:txBody>
          <a:bodyPr/>
          <a:lstStyle/>
          <a:p>
            <a:r>
              <a:rPr lang="es-ES_tradnl" smtClean="0"/>
              <a:t>Clic para editar título</a:t>
            </a:r>
            <a:endParaRPr lang="es-ES" dirty="0"/>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4" name="Marcador de texto 2"/>
          <p:cNvSpPr>
            <a:spLocks noGrp="1"/>
          </p:cNvSpPr>
          <p:nvPr>
            <p:ph type="body" idx="14"/>
          </p:nvPr>
        </p:nvSpPr>
        <p:spPr>
          <a:xfrm>
            <a:off x="539552" y="499537"/>
            <a:ext cx="8064896" cy="360040"/>
          </a:xfrm>
        </p:spPr>
        <p:txBody>
          <a:bodyPr anchor="b">
            <a:noAutofit/>
          </a:bodyPr>
          <a:lstStyle>
            <a:lvl1pPr marL="0" indent="0" algn="l">
              <a:buNone/>
              <a:defRPr sz="16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236482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44"/>
            <a:ext cx="9142571" cy="6858000"/>
          </a:xfrm>
          <a:prstGeom prst="rect">
            <a:avLst/>
          </a:prstGeom>
        </p:spPr>
      </p:pic>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539552" y="1422220"/>
            <a:ext cx="3956248" cy="3997915"/>
          </a:xfrm>
        </p:spPr>
        <p:txBody>
          <a:bodyPr/>
          <a:lstStyle>
            <a:lvl1pPr>
              <a:defRPr sz="18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contenido 3"/>
          <p:cNvSpPr>
            <a:spLocks noGrp="1"/>
          </p:cNvSpPr>
          <p:nvPr>
            <p:ph sz="half" idx="2"/>
          </p:nvPr>
        </p:nvSpPr>
        <p:spPr>
          <a:xfrm>
            <a:off x="4648200" y="1420517"/>
            <a:ext cx="3956248" cy="3999618"/>
          </a:xfrm>
        </p:spPr>
        <p:txBody>
          <a:bodyPr/>
          <a:lstStyle>
            <a:lvl1pPr>
              <a:defRPr sz="18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62998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9" name="Imagen 8"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lvl1pPr>
              <a:defRPr/>
            </a:lvl1pPr>
          </a:lstStyle>
          <a:p>
            <a:r>
              <a:rPr lang="es-ES_tradnl" smtClean="0"/>
              <a:t>Clic para editar título</a:t>
            </a:r>
            <a:endParaRPr lang="es-ES" dirty="0"/>
          </a:p>
        </p:txBody>
      </p:sp>
      <p:sp>
        <p:nvSpPr>
          <p:cNvPr id="3" name="Marcador de texto 2"/>
          <p:cNvSpPr>
            <a:spLocks noGrp="1"/>
          </p:cNvSpPr>
          <p:nvPr>
            <p:ph type="body" idx="1"/>
          </p:nvPr>
        </p:nvSpPr>
        <p:spPr>
          <a:xfrm>
            <a:off x="539552" y="1406460"/>
            <a:ext cx="3957836" cy="639762"/>
          </a:xfrm>
        </p:spPr>
        <p:txBody>
          <a:bodyPr anchor="b">
            <a:noAutofit/>
          </a:bodyPr>
          <a:lstStyle>
            <a:lvl1pPr marL="0" indent="0" algn="l">
              <a:buNone/>
              <a:defRPr sz="20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539552" y="2054691"/>
            <a:ext cx="3957836" cy="3365444"/>
          </a:xfrm>
        </p:spPr>
        <p:txBody>
          <a:bodyPr/>
          <a:lstStyle>
            <a:lvl1pPr>
              <a:defRPr sz="2000"/>
            </a:lvl1pPr>
            <a:lvl2pPr>
              <a:defRPr sz="18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5" name="Marcador de texto 4"/>
          <p:cNvSpPr>
            <a:spLocks noGrp="1"/>
          </p:cNvSpPr>
          <p:nvPr>
            <p:ph type="body" sz="quarter" idx="3"/>
          </p:nvPr>
        </p:nvSpPr>
        <p:spPr>
          <a:xfrm>
            <a:off x="4645025" y="1406460"/>
            <a:ext cx="3959423" cy="639762"/>
          </a:xfrm>
        </p:spPr>
        <p:txBody>
          <a:bodyPr anchor="b">
            <a:noAutofit/>
          </a:bodyPr>
          <a:lstStyle>
            <a:lvl1pPr marL="0" indent="0" algn="l">
              <a:buNone/>
              <a:defRPr sz="20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054690"/>
            <a:ext cx="3959423" cy="3365445"/>
          </a:xfrm>
        </p:spPr>
        <p:txBody>
          <a:bodyPr/>
          <a:lstStyle>
            <a:lvl1pPr>
              <a:defRPr sz="2000"/>
            </a:lvl1pPr>
            <a:lvl2pPr>
              <a:defRPr sz="18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Tree>
    <p:extLst>
      <p:ext uri="{BB962C8B-B14F-4D97-AF65-F5344CB8AC3E}">
        <p14:creationId xmlns:p14="http://schemas.microsoft.com/office/powerpoint/2010/main" val="90833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5" name="Imagen 4"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p14="http://schemas.microsoft.com/office/powerpoint/2010/main" val="329299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4" name="Imagen 3"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901125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a:xfrm>
            <a:off x="554182" y="548680"/>
            <a:ext cx="2911331" cy="88642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548681"/>
            <a:ext cx="5029398" cy="487145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texto 3"/>
          <p:cNvSpPr>
            <a:spLocks noGrp="1"/>
          </p:cNvSpPr>
          <p:nvPr>
            <p:ph type="body" sz="half" idx="2"/>
          </p:nvPr>
        </p:nvSpPr>
        <p:spPr>
          <a:xfrm>
            <a:off x="554182" y="1435101"/>
            <a:ext cx="2911331" cy="39850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49266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a:xfrm>
            <a:off x="1792288" y="4791185"/>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538789"/>
            <a:ext cx="5486400" cy="42523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5619"/>
            <a:ext cx="5486400" cy="5824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917333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6" name="Imagen 5"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539552" y="1385455"/>
            <a:ext cx="8064896" cy="403468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605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6" name="Imagen 5"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vertical 1"/>
          <p:cNvSpPr>
            <a:spLocks noGrp="1"/>
          </p:cNvSpPr>
          <p:nvPr>
            <p:ph type="title" orient="vert"/>
          </p:nvPr>
        </p:nvSpPr>
        <p:spPr>
          <a:xfrm>
            <a:off x="7643091" y="523394"/>
            <a:ext cx="961356" cy="4896741"/>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546485" y="523394"/>
            <a:ext cx="7004242" cy="489674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91258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de portada">
    <p:spTree>
      <p:nvGrpSpPr>
        <p:cNvPr id="1" name=""/>
        <p:cNvGrpSpPr/>
        <p:nvPr/>
      </p:nvGrpSpPr>
      <p:grpSpPr>
        <a:xfrm>
          <a:off x="0" y="0"/>
          <a:ext cx="0" cy="0"/>
          <a:chOff x="0" y="0"/>
          <a:chExt cx="0" cy="0"/>
        </a:xfrm>
      </p:grpSpPr>
      <p:pic>
        <p:nvPicPr>
          <p:cNvPr id="2" name="Imagen 1" descr="pr_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7" name="Título 1"/>
          <p:cNvSpPr>
            <a:spLocks noGrp="1"/>
          </p:cNvSpPr>
          <p:nvPr>
            <p:ph type="ctrTitle" hasCustomPrompt="1"/>
          </p:nvPr>
        </p:nvSpPr>
        <p:spPr>
          <a:xfrm>
            <a:off x="554952" y="2342452"/>
            <a:ext cx="8049496" cy="2135481"/>
          </a:xfrm>
        </p:spPr>
        <p:txBody>
          <a:bodyPr anchor="ctr">
            <a:normAutofit/>
          </a:bodyPr>
          <a:lstStyle>
            <a:lvl1pPr algn="ctr">
              <a:defRPr sz="6600" b="0" i="0">
                <a:solidFill>
                  <a:schemeClr val="bg1"/>
                </a:solidFill>
                <a:latin typeface="Helvetica Neue Bold Condensed"/>
                <a:cs typeface="Helvetica Neue Bold Condensed"/>
              </a:defRPr>
            </a:lvl1pPr>
          </a:lstStyle>
          <a:p>
            <a:r>
              <a:rPr lang="es-ES_tradnl" dirty="0" smtClean="0"/>
              <a:t>Clic para editar título</a:t>
            </a:r>
            <a:endParaRPr lang="es-ES" dirty="0"/>
          </a:p>
        </p:txBody>
      </p:sp>
    </p:spTree>
    <p:extLst>
      <p:ext uri="{BB962C8B-B14F-4D97-AF65-F5344CB8AC3E}">
        <p14:creationId xmlns:p14="http://schemas.microsoft.com/office/powerpoint/2010/main" val="3216240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spedida">
    <p:spTree>
      <p:nvGrpSpPr>
        <p:cNvPr id="1" name=""/>
        <p:cNvGrpSpPr/>
        <p:nvPr/>
      </p:nvGrpSpPr>
      <p:grpSpPr>
        <a:xfrm>
          <a:off x="0" y="0"/>
          <a:ext cx="0" cy="0"/>
          <a:chOff x="0" y="0"/>
          <a:chExt cx="0" cy="0"/>
        </a:xfrm>
      </p:grpSpPr>
      <p:pic>
        <p:nvPicPr>
          <p:cNvPr id="2" name="Imagen 1" descr="pr_despedid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1160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3" name="Imagen 2" descr="pr_sub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ctrTitle"/>
          </p:nvPr>
        </p:nvSpPr>
        <p:spPr>
          <a:xfrm>
            <a:off x="554952" y="4139780"/>
            <a:ext cx="8049496" cy="1470025"/>
          </a:xfrm>
        </p:spPr>
        <p:txBody>
          <a:bodyPr anchor="b"/>
          <a:lstStyle>
            <a:lvl1pPr algn="l">
              <a:defRPr sz="4400">
                <a:solidFill>
                  <a:srgbClr val="FF6600"/>
                </a:solidFill>
              </a:defRPr>
            </a:lvl1pPr>
          </a:lstStyle>
          <a:p>
            <a:r>
              <a:rPr lang="es-ES_tradnl" dirty="0" smtClean="0"/>
              <a:t>Clic para editar título</a:t>
            </a:r>
            <a:endParaRPr lang="es-ES" dirty="0"/>
          </a:p>
        </p:txBody>
      </p:sp>
    </p:spTree>
    <p:extLst>
      <p:ext uri="{BB962C8B-B14F-4D97-AF65-F5344CB8AC3E}">
        <p14:creationId xmlns:p14="http://schemas.microsoft.com/office/powerpoint/2010/main" val="313219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y explicación">
    <p:spTree>
      <p:nvGrpSpPr>
        <p:cNvPr id="1" name=""/>
        <p:cNvGrpSpPr/>
        <p:nvPr/>
      </p:nvGrpSpPr>
      <p:grpSpPr>
        <a:xfrm>
          <a:off x="0" y="0"/>
          <a:ext cx="0" cy="0"/>
          <a:chOff x="0" y="0"/>
          <a:chExt cx="0" cy="0"/>
        </a:xfrm>
      </p:grpSpPr>
      <p:sp>
        <p:nvSpPr>
          <p:cNvPr id="8" name="Título 1"/>
          <p:cNvSpPr>
            <a:spLocks noGrp="1"/>
          </p:cNvSpPr>
          <p:nvPr>
            <p:ph type="ctrTitle"/>
          </p:nvPr>
        </p:nvSpPr>
        <p:spPr>
          <a:xfrm>
            <a:off x="554952" y="2233902"/>
            <a:ext cx="8049496" cy="1470025"/>
          </a:xfrm>
        </p:spPr>
        <p:txBody>
          <a:bodyPr anchor="b"/>
          <a:lstStyle>
            <a:lvl1pPr algn="l">
              <a:defRPr sz="4400">
                <a:solidFill>
                  <a:schemeClr val="bg1"/>
                </a:solidFill>
              </a:defRPr>
            </a:lvl1pPr>
          </a:lstStyle>
          <a:p>
            <a:r>
              <a:rPr lang="es-ES_tradnl" smtClean="0"/>
              <a:t>Clic para editar título</a:t>
            </a:r>
            <a:endParaRPr lang="es-ES" dirty="0"/>
          </a:p>
        </p:txBody>
      </p:sp>
      <p:pic>
        <p:nvPicPr>
          <p:cNvPr id="2" name="Imagen 1" descr="pr_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1" name="Subtítulo 2"/>
          <p:cNvSpPr>
            <a:spLocks noGrp="1"/>
          </p:cNvSpPr>
          <p:nvPr>
            <p:ph type="subTitle" idx="1"/>
          </p:nvPr>
        </p:nvSpPr>
        <p:spPr>
          <a:xfrm>
            <a:off x="554952" y="3717032"/>
            <a:ext cx="8049496" cy="2068524"/>
          </a:xfrm>
        </p:spPr>
        <p:txBody>
          <a:bodyPr/>
          <a:lstStyle>
            <a:lvl1pPr marL="0" indent="0" algn="l">
              <a:buNone/>
              <a:defRPr b="0" i="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Tree>
    <p:extLst>
      <p:ext uri="{BB962C8B-B14F-4D97-AF65-F5344CB8AC3E}">
        <p14:creationId xmlns:p14="http://schemas.microsoft.com/office/powerpoint/2010/main" val="287481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pic>
        <p:nvPicPr>
          <p:cNvPr id="5" name="Imagen 4"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3" name="Marcador de contenido 2"/>
          <p:cNvSpPr>
            <a:spLocks noGrp="1"/>
          </p:cNvSpPr>
          <p:nvPr>
            <p:ph idx="1"/>
          </p:nvPr>
        </p:nvSpPr>
        <p:spPr>
          <a:xfrm>
            <a:off x="539552" y="1385455"/>
            <a:ext cx="8064896" cy="4025486"/>
          </a:xfr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a:t>
            </a:r>
            <a:r>
              <a:rPr lang="es-ES_tradnl" dirty="0" err="1" smtClean="0"/>
              <a:t>nivelm</a:t>
            </a:r>
            <a:endParaRPr lang="es-ES" dirty="0"/>
          </a:p>
        </p:txBody>
      </p:sp>
    </p:spTree>
    <p:extLst>
      <p:ext uri="{BB962C8B-B14F-4D97-AF65-F5344CB8AC3E}">
        <p14:creationId xmlns:p14="http://schemas.microsoft.com/office/powerpoint/2010/main" val="428516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y subtítulo">
    <p:spTree>
      <p:nvGrpSpPr>
        <p:cNvPr id="1" name=""/>
        <p:cNvGrpSpPr/>
        <p:nvPr/>
      </p:nvGrpSpPr>
      <p:grpSpPr>
        <a:xfrm>
          <a:off x="0" y="0"/>
          <a:ext cx="0" cy="0"/>
          <a:chOff x="0" y="0"/>
          <a:chExt cx="0" cy="0"/>
        </a:xfrm>
      </p:grpSpPr>
      <p:sp>
        <p:nvSpPr>
          <p:cNvPr id="9" name="Título 1"/>
          <p:cNvSpPr>
            <a:spLocks noGrp="1"/>
          </p:cNvSpPr>
          <p:nvPr>
            <p:ph type="title"/>
          </p:nvPr>
        </p:nvSpPr>
        <p:spPr>
          <a:xfrm>
            <a:off x="539552" y="495496"/>
            <a:ext cx="8064896" cy="469689"/>
          </a:xfrm>
        </p:spPr>
        <p:txBody>
          <a:bodyPr/>
          <a:lstStyle/>
          <a:p>
            <a:r>
              <a:rPr lang="es-ES_tradnl" smtClean="0"/>
              <a:t>Clic para editar título</a:t>
            </a:r>
            <a:endParaRPr lang="es-ES" dirty="0"/>
          </a:p>
        </p:txBody>
      </p:sp>
      <p:sp>
        <p:nvSpPr>
          <p:cNvPr id="11" name="Marcador de contenido 2"/>
          <p:cNvSpPr>
            <a:spLocks noGrp="1"/>
          </p:cNvSpPr>
          <p:nvPr>
            <p:ph idx="1"/>
          </p:nvPr>
        </p:nvSpPr>
        <p:spPr>
          <a:xfrm>
            <a:off x="539552" y="1464733"/>
            <a:ext cx="8064896" cy="395540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2" name="Marcador de texto 2"/>
          <p:cNvSpPr>
            <a:spLocks noGrp="1"/>
          </p:cNvSpPr>
          <p:nvPr>
            <p:ph type="body" idx="13"/>
          </p:nvPr>
        </p:nvSpPr>
        <p:spPr>
          <a:xfrm>
            <a:off x="539552" y="973689"/>
            <a:ext cx="8064896" cy="360040"/>
          </a:xfrm>
        </p:spPr>
        <p:txBody>
          <a:bodyPr anchor="b">
            <a:noAutofit/>
          </a:bodyPr>
          <a:lstStyle>
            <a:lvl1pPr marL="0" indent="0" algn="l">
              <a:buNone/>
              <a:defRPr sz="2000" b="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42689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ma y Título ">
    <p:spTree>
      <p:nvGrpSpPr>
        <p:cNvPr id="1" name=""/>
        <p:cNvGrpSpPr/>
        <p:nvPr/>
      </p:nvGrpSpPr>
      <p:grpSpPr>
        <a:xfrm>
          <a:off x="0" y="0"/>
          <a:ext cx="0" cy="0"/>
          <a:chOff x="0" y="0"/>
          <a:chExt cx="0" cy="0"/>
        </a:xfrm>
      </p:grpSpPr>
      <p:sp>
        <p:nvSpPr>
          <p:cNvPr id="2" name="Título 1"/>
          <p:cNvSpPr>
            <a:spLocks noGrp="1"/>
          </p:cNvSpPr>
          <p:nvPr>
            <p:ph type="title"/>
          </p:nvPr>
        </p:nvSpPr>
        <p:spPr>
          <a:xfrm>
            <a:off x="539552" y="868044"/>
            <a:ext cx="8064896" cy="469689"/>
          </a:xfrm>
        </p:spPr>
        <p:txBody>
          <a:bodyPr/>
          <a:lstStyle/>
          <a:p>
            <a:r>
              <a:rPr lang="es-ES_tradnl" smtClean="0"/>
              <a:t>Clic para editar título</a:t>
            </a:r>
            <a:endParaRPr lang="es-ES" dirty="0"/>
          </a:p>
        </p:txBody>
      </p:sp>
      <p:sp>
        <p:nvSpPr>
          <p:cNvPr id="3" name="Marcador de contenido 2"/>
          <p:cNvSpPr>
            <a:spLocks noGrp="1"/>
          </p:cNvSpPr>
          <p:nvPr>
            <p:ph idx="1"/>
          </p:nvPr>
        </p:nvSpPr>
        <p:spPr>
          <a:xfrm>
            <a:off x="539552" y="1464733"/>
            <a:ext cx="8064896" cy="395540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pic>
        <p:nvPicPr>
          <p:cNvPr id="8" name="Imagen 7"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7" name="Marcador de texto 2"/>
          <p:cNvSpPr>
            <a:spLocks noGrp="1"/>
          </p:cNvSpPr>
          <p:nvPr>
            <p:ph type="body" idx="13"/>
          </p:nvPr>
        </p:nvSpPr>
        <p:spPr>
          <a:xfrm>
            <a:off x="539552" y="499537"/>
            <a:ext cx="8064896" cy="360040"/>
          </a:xfrm>
        </p:spPr>
        <p:txBody>
          <a:bodyPr anchor="b">
            <a:noAutofit/>
          </a:bodyPr>
          <a:lstStyle>
            <a:lvl1pPr marL="0" indent="0" algn="l">
              <a:buNone/>
              <a:defRPr sz="16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42689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13" name="Marcador de medios 4"/>
          <p:cNvSpPr>
            <a:spLocks noGrp="1"/>
          </p:cNvSpPr>
          <p:nvPr>
            <p:ph type="media" sz="quarter" idx="13"/>
          </p:nvPr>
        </p:nvSpPr>
        <p:spPr>
          <a:xfrm>
            <a:off x="555625" y="1420518"/>
            <a:ext cx="8048625" cy="3999617"/>
          </a:xfrm>
        </p:spPr>
        <p:txBody>
          <a:bodyPr/>
          <a:lstStyle/>
          <a:p>
            <a:r>
              <a:rPr lang="es-ES_tradnl" smtClean="0"/>
              <a:t>Haga clic en el icono para agregar medios</a:t>
            </a:r>
            <a:endParaRPr lang="es-ES"/>
          </a:p>
        </p:txBody>
      </p:sp>
      <p:pic>
        <p:nvPicPr>
          <p:cNvPr id="3" name="Imagen 2"/>
          <p:cNvPicPr>
            <a:picLocks noChangeAspect="1"/>
          </p:cNvPicPr>
          <p:nvPr/>
        </p:nvPicPr>
        <p:blipFill>
          <a:blip r:embed="rId2">
            <a:duotone>
              <a:schemeClr val="accent2">
                <a:shade val="45000"/>
                <a:satMod val="135000"/>
              </a:schemeClr>
              <a:prstClr val="white"/>
            </a:duotone>
          </a:blip>
          <a:stretch>
            <a:fillRect/>
          </a:stretch>
        </p:blipFill>
        <p:spPr>
          <a:xfrm>
            <a:off x="3708400" y="2451100"/>
            <a:ext cx="1714500" cy="1943100"/>
          </a:xfrm>
          <a:prstGeom prst="rect">
            <a:avLst/>
          </a:prstGeom>
        </p:spPr>
      </p:pic>
      <p:pic>
        <p:nvPicPr>
          <p:cNvPr id="7" name="Imagen 6" descr="pr_interior-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lvl1pPr>
              <a:defRPr>
                <a:solidFill>
                  <a:schemeClr val="tx1"/>
                </a:solidFill>
              </a:defRPr>
            </a:lvl1pPr>
          </a:lstStyle>
          <a:p>
            <a:r>
              <a:rPr lang="es-ES_tradnl" smtClean="0"/>
              <a:t>Clic para editar título</a:t>
            </a:r>
            <a:endParaRPr lang="es-ES" dirty="0"/>
          </a:p>
        </p:txBody>
      </p:sp>
    </p:spTree>
    <p:extLst>
      <p:ext uri="{BB962C8B-B14F-4D97-AF65-F5344CB8AC3E}">
        <p14:creationId xmlns:p14="http://schemas.microsoft.com/office/powerpoint/2010/main" val="230008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Sin Icon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5" name="Marcador de medios 4"/>
          <p:cNvSpPr>
            <a:spLocks noGrp="1"/>
          </p:cNvSpPr>
          <p:nvPr>
            <p:ph type="media" sz="quarter" idx="13"/>
          </p:nvPr>
        </p:nvSpPr>
        <p:spPr>
          <a:xfrm>
            <a:off x="555625" y="1420518"/>
            <a:ext cx="8048625" cy="3999617"/>
          </a:xfrm>
        </p:spPr>
        <p:txBody>
          <a:bodyPr/>
          <a:lstStyle/>
          <a:p>
            <a:r>
              <a:rPr lang="es-ES_tradnl" smtClean="0"/>
              <a:t>Haga clic en el icono para agregar medios</a:t>
            </a:r>
            <a:endParaRPr lang="es-ES"/>
          </a:p>
        </p:txBody>
      </p:sp>
    </p:spTree>
    <p:extLst>
      <p:ext uri="{BB962C8B-B14F-4D97-AF65-F5344CB8AC3E}">
        <p14:creationId xmlns:p14="http://schemas.microsoft.com/office/powerpoint/2010/main" val="230008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39552" y="548680"/>
            <a:ext cx="8064896" cy="72008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539552" y="1385455"/>
            <a:ext cx="8064896" cy="4569434"/>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4203223062"/>
      </p:ext>
    </p:extLst>
  </p:cSld>
  <p:clrMap bg1="lt1" tx1="dk1" bg2="lt2" tx2="dk2" accent1="accent1" accent2="accent2" accent3="accent3" accent4="accent4" accent5="accent5" accent6="accent6" hlink="hlink" folHlink="folHlink"/>
  <p:sldLayoutIdLst>
    <p:sldLayoutId id="214748370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 id="2147483699" r:id="rId16"/>
    <p:sldLayoutId id="2147483700" r:id="rId17"/>
    <p:sldLayoutId id="2147483701" r:id="rId18"/>
    <p:sldLayoutId id="2147483702" r:id="rId19"/>
    <p:sldLayoutId id="2147483703" r:id="rId20"/>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tx1"/>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Clr>
          <a:schemeClr val="tx1"/>
        </a:buClr>
        <a:buFont typeface="Arial"/>
        <a:buChar char="•"/>
        <a:tabLst/>
        <a:defRPr sz="1800" kern="1200">
          <a:solidFill>
            <a:srgbClr val="7F7F7F"/>
          </a:solidFill>
          <a:latin typeface="Helvetica"/>
          <a:ea typeface="+mn-ea"/>
          <a:cs typeface="Helvetica"/>
        </a:defRPr>
      </a:lvl1pPr>
      <a:lvl2pPr marL="742950" indent="-285750" algn="l" defTabSz="457200" rtl="0" eaLnBrk="1" latinLnBrk="0" hangingPunct="1">
        <a:spcBef>
          <a:spcPct val="20000"/>
        </a:spcBef>
        <a:buClr>
          <a:schemeClr val="tx1"/>
        </a:buClr>
        <a:buFont typeface="Arial"/>
        <a:buChar char="–"/>
        <a:defRPr sz="1600" kern="1200">
          <a:solidFill>
            <a:srgbClr val="A6B4B7"/>
          </a:solidFill>
          <a:latin typeface="Helvetica"/>
          <a:ea typeface="+mn-ea"/>
          <a:cs typeface="Helvetica"/>
        </a:defRPr>
      </a:lvl2pPr>
      <a:lvl3pPr marL="1143000" indent="-228600" algn="l" defTabSz="457200" rtl="0" eaLnBrk="1" latinLnBrk="0" hangingPunct="1">
        <a:spcBef>
          <a:spcPct val="20000"/>
        </a:spcBef>
        <a:buClr>
          <a:schemeClr val="tx1"/>
        </a:buClr>
        <a:buFont typeface="Arial"/>
        <a:buChar char="•"/>
        <a:defRPr sz="1600" kern="1200">
          <a:solidFill>
            <a:srgbClr val="A6B4B7"/>
          </a:solidFill>
          <a:latin typeface="Helvetica"/>
          <a:ea typeface="+mn-ea"/>
          <a:cs typeface="Helvetica"/>
        </a:defRPr>
      </a:lvl3pPr>
      <a:lvl4pPr marL="1600200" indent="-228600" algn="l" defTabSz="457200" rtl="0" eaLnBrk="1" latinLnBrk="0" hangingPunct="1">
        <a:spcBef>
          <a:spcPct val="20000"/>
        </a:spcBef>
        <a:buClr>
          <a:schemeClr val="tx1"/>
        </a:buClr>
        <a:buFont typeface="Arial"/>
        <a:buChar char="–"/>
        <a:defRPr sz="1400" kern="1200">
          <a:solidFill>
            <a:srgbClr val="A6B4B7"/>
          </a:solidFill>
          <a:latin typeface="Helvetica"/>
          <a:ea typeface="+mn-ea"/>
          <a:cs typeface="Helvetica"/>
        </a:defRPr>
      </a:lvl4pPr>
      <a:lvl5pPr marL="2057400" indent="-228600" algn="l" defTabSz="457200" rtl="0" eaLnBrk="1" latinLnBrk="0" hangingPunct="1">
        <a:spcBef>
          <a:spcPct val="20000"/>
        </a:spcBef>
        <a:buClr>
          <a:schemeClr val="tx1"/>
        </a:buClr>
        <a:buFont typeface="Arial"/>
        <a:buChar char="»"/>
        <a:defRPr sz="1200" kern="1200">
          <a:solidFill>
            <a:srgbClr val="A6B4B7"/>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ariocordoba.com/img/noticias/310479_2.jpg"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ony-latin.com/corporate/SOLA/3d/bravia/LX.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edgar.tellez@adrisa.com.mx"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fotos.diarioinformacion.com/fotos/findesemana/652x270/2010-04-15_IMG_2010-04-15_19:19:27_terremoto652.jpg" TargetMode="Externa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www.elnuevodiario.com.ni/pix/2007/11/480x480_1193927820_Inundaci%C3%B3n%20EF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unicef.org/lac/REUTERS_Juan-Carlos-Villafr.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ldiariodechihuahua.com.mx/editor/img/4bafdf61a832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91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9" name="Group 1045"/>
          <p:cNvGraphicFramePr>
            <a:graphicFrameLocks noGrp="1"/>
          </p:cNvGraphicFramePr>
          <p:nvPr>
            <p:extLst>
              <p:ext uri="{D42A27DB-BD31-4B8C-83A1-F6EECF244321}">
                <p14:modId xmlns:p14="http://schemas.microsoft.com/office/powerpoint/2010/main" val="2092683012"/>
              </p:ext>
            </p:extLst>
          </p:nvPr>
        </p:nvGraphicFramePr>
        <p:xfrm>
          <a:off x="129800" y="1666875"/>
          <a:ext cx="8329116" cy="3257550"/>
        </p:xfrm>
        <a:graphic>
          <a:graphicData uri="http://schemas.openxmlformats.org/drawingml/2006/table">
            <a:tbl>
              <a:tblPr/>
              <a:tblGrid>
                <a:gridCol w="4656708"/>
                <a:gridCol w="3672408"/>
              </a:tblGrid>
              <a:tr h="6950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a:noFill/>
                    </a:lnL>
                    <a:lnR>
                      <a:noFill/>
                    </a:lnR>
                    <a:lnT>
                      <a:noFill/>
                    </a:lnT>
                    <a:lnB>
                      <a:noFill/>
                    </a:lnB>
                    <a:lnTlToBr>
                      <a:noFill/>
                    </a:lnTlToBr>
                    <a:lnBlToTr>
                      <a:noFill/>
                    </a:lnBlToTr>
                    <a:noFill/>
                  </a:tcPr>
                </a:tc>
              </a:tr>
              <a:tr h="2562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Rotura accidental  de los cristales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Nota: Es necesario que los cristales cuenten con espesor igual o mayor a 4 mm, domos, Acrílicos, espejos cristales con tratamientos especiales que formen parte de muebles, edificio como son puertas, ventanas, techos.</a:t>
                      </a:r>
                      <a:r>
                        <a:rPr kumimoji="0" lang="es-ES_tradnl" sz="1400" b="1" i="0" u="none" strike="noStrike" cap="none" normalizeH="0" baseline="0" dirty="0" smtClean="0">
                          <a:ln>
                            <a:noFill/>
                          </a:ln>
                          <a:solidFill>
                            <a:srgbClr val="000000"/>
                          </a:solidFill>
                          <a:effectLst/>
                          <a:latin typeface="Helvetica Neue Bold Condensed"/>
                        </a:rPr>
                        <a:t> </a:t>
                      </a:r>
                    </a:p>
                  </a:txBody>
                  <a:tcPr marT="45725" marB="45725"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5% sobre la pérdida con mínimo de 3 días de salario mínimo vigente en el D.F.</a:t>
                      </a:r>
                      <a:endParaRPr kumimoji="0" lang="es-ES_tradnl" sz="1400" b="0" i="1"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txBody>
                  <a:tcPr marT="45725" marB="45725" horzOverflow="overflow">
                    <a:lnL>
                      <a:noFill/>
                    </a:lnL>
                    <a:lnR>
                      <a:noFill/>
                    </a:lnR>
                    <a:lnT>
                      <a:noFill/>
                    </a:lnT>
                    <a:lnB>
                      <a:noFill/>
                    </a:lnB>
                    <a:lnTlToBr>
                      <a:noFill/>
                    </a:lnTlToBr>
                    <a:lnBlToTr>
                      <a:noFill/>
                    </a:lnBlToTr>
                    <a:noFill/>
                  </a:tcPr>
                </a:tc>
              </a:tr>
            </a:tbl>
          </a:graphicData>
        </a:graphic>
      </p:graphicFrame>
      <p:pic>
        <p:nvPicPr>
          <p:cNvPr id="10" name="Picture 1054" descr="http://palenciaparacristo.es/MENSAJES/UNCRISTAL/cro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967" y="3810769"/>
            <a:ext cx="2016224" cy="178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7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588" y="3645024"/>
            <a:ext cx="20574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4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712250" y="1124745"/>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9" name="Group 11"/>
          <p:cNvGraphicFramePr>
            <a:graphicFrameLocks noGrp="1"/>
          </p:cNvGraphicFramePr>
          <p:nvPr>
            <p:extLst>
              <p:ext uri="{D42A27DB-BD31-4B8C-83A1-F6EECF244321}">
                <p14:modId xmlns:p14="http://schemas.microsoft.com/office/powerpoint/2010/main" val="2016229639"/>
              </p:ext>
            </p:extLst>
          </p:nvPr>
        </p:nvGraphicFramePr>
        <p:xfrm>
          <a:off x="208194" y="1484785"/>
          <a:ext cx="8568952" cy="4120368"/>
        </p:xfrm>
        <a:graphic>
          <a:graphicData uri="http://schemas.openxmlformats.org/drawingml/2006/table">
            <a:tbl>
              <a:tblPr/>
              <a:tblGrid>
                <a:gridCol w="4649564"/>
                <a:gridCol w="3919388"/>
              </a:tblGrid>
              <a:tr h="59886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1" u="none" strike="noStrike" cap="none" normalizeH="0" baseline="0" dirty="0" smtClean="0">
                        <a:ln>
                          <a:noFill/>
                        </a:ln>
                        <a:solidFill>
                          <a:srgbClr val="000000"/>
                        </a:solidFill>
                        <a:effectLst/>
                        <a:latin typeface="Helvetica Neue Bold Condensed"/>
                      </a:endParaRPr>
                    </a:p>
                  </a:txBody>
                  <a:tcPr marT="45694" marB="45694" horzOverflow="overflow">
                    <a:lnL>
                      <a:noFill/>
                    </a:lnL>
                    <a:lnR>
                      <a:noFill/>
                    </a:lnR>
                    <a:lnT>
                      <a:noFill/>
                    </a:lnT>
                    <a:lnB>
                      <a:noFill/>
                    </a:lnB>
                    <a:lnTlToBr>
                      <a:noFill/>
                    </a:lnTlToBr>
                    <a:lnBlToTr>
                      <a:noFill/>
                    </a:lnBlToTr>
                    <a:noFill/>
                  </a:tcPr>
                </a:tc>
              </a:tr>
              <a:tr h="35215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Equipo Electrónico y electrodoméstico</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Se cubre cualquier daño por Incendio, Explosión, Rayo, Arco Voltaico, Impericia o descuido.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Esta cubierto el Robo con violencia</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También se cubre cualquier daño derivado de  Granizo, huracán, Inundación o Terremoto.</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Hurto para equipos fijos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smtClean="0">
                          <a:ln>
                            <a:noFill/>
                          </a:ln>
                          <a:solidFill>
                            <a:srgbClr val="000000"/>
                          </a:solidFill>
                          <a:effectLst/>
                          <a:latin typeface="Helvetica Neue Bold Condensed"/>
                          <a:ea typeface="+mn-ea"/>
                          <a:cs typeface="+mn-cs"/>
                        </a:rPr>
                        <a:t>5% del valor del equipo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smtClean="0">
                          <a:ln>
                            <a:noFill/>
                          </a:ln>
                          <a:solidFill>
                            <a:srgbClr val="000000"/>
                          </a:solidFill>
                          <a:effectLst/>
                          <a:latin typeface="Helvetica Neue Bold Condensed"/>
                          <a:ea typeface="+mn-ea"/>
                          <a:cs typeface="+mn-cs"/>
                        </a:rPr>
                        <a:t>asegurado, con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smtClean="0">
                          <a:ln>
                            <a:noFill/>
                          </a:ln>
                          <a:solidFill>
                            <a:srgbClr val="000000"/>
                          </a:solidFill>
                          <a:effectLst/>
                          <a:latin typeface="Helvetica Neue Bold Condensed"/>
                          <a:ea typeface="+mn-ea"/>
                          <a:cs typeface="+mn-cs"/>
                        </a:rPr>
                        <a:t>mínimo de $500 M.N.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smtClean="0">
                        <a:ln>
                          <a:noFill/>
                        </a:ln>
                        <a:solidFill>
                          <a:srgbClr val="000000"/>
                        </a:solidFill>
                        <a:effectLst/>
                        <a:latin typeface="Helvetica Neue Bold Condensed"/>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smtClean="0">
                          <a:ln>
                            <a:noFill/>
                          </a:ln>
                          <a:solidFill>
                            <a:srgbClr val="000000"/>
                          </a:solidFill>
                          <a:effectLst/>
                          <a:latin typeface="Helvetica Neue Bold Condensed"/>
                          <a:ea typeface="+mn-ea"/>
                          <a:cs typeface="+mn-cs"/>
                        </a:rPr>
                        <a:t>Para Hurto: 20% del valor de reposición del equipo dañado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smtClean="0">
                        <a:ln>
                          <a:noFill/>
                        </a:ln>
                        <a:solidFill>
                          <a:srgbClr val="000000"/>
                        </a:solidFill>
                        <a:effectLst/>
                        <a:latin typeface="Helvetica Neue Bold Condensed"/>
                        <a:ea typeface="+mn-ea"/>
                        <a:cs typeface="+mn-cs"/>
                      </a:endParaRPr>
                    </a:p>
                  </a:txBody>
                  <a:tcPr marT="45694" marB="45694" horzOverflow="overflow">
                    <a:lnL>
                      <a:noFill/>
                    </a:lnL>
                    <a:lnR>
                      <a:noFill/>
                    </a:lnR>
                    <a:lnT>
                      <a:noFill/>
                    </a:lnT>
                    <a:lnB>
                      <a:noFill/>
                    </a:lnB>
                    <a:lnTlToBr>
                      <a:noFill/>
                    </a:lnTlToBr>
                    <a:lnBlToTr>
                      <a:noFill/>
                    </a:lnBlToTr>
                    <a:noFill/>
                  </a:tcPr>
                </a:tc>
              </a:tr>
            </a:tbl>
          </a:graphicData>
        </a:graphic>
      </p:graphicFrame>
      <p:pic>
        <p:nvPicPr>
          <p:cNvPr id="10" name="Picture 10" descr="Bravia Series LX9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3056"/>
          <a:stretch>
            <a:fillRect/>
          </a:stretch>
        </p:blipFill>
        <p:spPr bwMode="auto">
          <a:xfrm>
            <a:off x="5119008" y="3530064"/>
            <a:ext cx="29829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48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750"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3" name="2 Tabla"/>
          <p:cNvGraphicFramePr>
            <a:graphicFrameLocks noGrp="1"/>
          </p:cNvGraphicFramePr>
          <p:nvPr>
            <p:extLst>
              <p:ext uri="{D42A27DB-BD31-4B8C-83A1-F6EECF244321}">
                <p14:modId xmlns:p14="http://schemas.microsoft.com/office/powerpoint/2010/main" val="215760946"/>
              </p:ext>
            </p:extLst>
          </p:nvPr>
        </p:nvGraphicFramePr>
        <p:xfrm>
          <a:off x="539750" y="1587763"/>
          <a:ext cx="7867600" cy="3544987"/>
        </p:xfrm>
        <a:graphic>
          <a:graphicData uri="http://schemas.openxmlformats.org/drawingml/2006/table">
            <a:tbl>
              <a:tblPr/>
              <a:tblGrid>
                <a:gridCol w="4018602"/>
                <a:gridCol w="3848998"/>
              </a:tblGrid>
              <a:tr h="756352">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a:noFill/>
                    </a:lnL>
                    <a:lnR cap="flat">
                      <a:noFill/>
                    </a:lnR>
                    <a:lnT cap="flat">
                      <a:noFill/>
                    </a:lnT>
                    <a:lnB>
                      <a:noFill/>
                    </a:lnB>
                    <a:lnTlToBr>
                      <a:noFill/>
                    </a:lnTlToBr>
                    <a:lnBlToTr>
                      <a:noFill/>
                    </a:lnBlToTr>
                    <a:noFill/>
                  </a:tcPr>
                </a:tc>
              </a:tr>
              <a:tr h="27886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Rotura de maquinaria y calderas</a:t>
                      </a:r>
                    </a:p>
                    <a:p>
                      <a:pPr marL="0" marR="0" lvl="1" indent="0" algn="l" defTabSz="914400" rtl="0" eaLnBrk="0" fontAlgn="base" latinLnBrk="0" hangingPunct="0">
                        <a:lnSpc>
                          <a:spcPct val="100000"/>
                        </a:lnSpc>
                        <a:spcBef>
                          <a:spcPct val="0"/>
                        </a:spcBef>
                        <a:spcAft>
                          <a:spcPct val="0"/>
                        </a:spcAft>
                        <a:buClrTx/>
                        <a:buSzTx/>
                        <a:buFontTx/>
                        <a:buChar char="-"/>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1"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Están cubiertos todos los daños derivados de explosión física, daños a contenidos y tuberías.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Helvetica Neue Bold Condensed"/>
                        </a:rPr>
                        <a:t> </a:t>
                      </a:r>
                      <a:endParaRPr kumimoji="0" lang="es-ES_tradnl" sz="1400" b="0" i="0" u="none" strike="noStrike" cap="none" normalizeH="0" baseline="0" dirty="0" smtClean="0">
                        <a:ln>
                          <a:noFill/>
                        </a:ln>
                        <a:solidFill>
                          <a:srgbClr val="000000"/>
                        </a:solidFill>
                        <a:effectLst/>
                        <a:latin typeface="Helvetica Neue Bold Condensed"/>
                      </a:endParaRPr>
                    </a:p>
                  </a:txBody>
                  <a:tcPr marT="45725" marB="45725"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1% del valor de reposición del equipo dañado, con mínimo de  $ 200 M.N.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txBody>
                  <a:tcPr marT="45725" marB="45725"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998548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750"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3" name="2 Tabla"/>
          <p:cNvGraphicFramePr>
            <a:graphicFrameLocks noGrp="1"/>
          </p:cNvGraphicFramePr>
          <p:nvPr>
            <p:extLst>
              <p:ext uri="{D42A27DB-BD31-4B8C-83A1-F6EECF244321}">
                <p14:modId xmlns:p14="http://schemas.microsoft.com/office/powerpoint/2010/main" val="1466954926"/>
              </p:ext>
            </p:extLst>
          </p:nvPr>
        </p:nvGraphicFramePr>
        <p:xfrm>
          <a:off x="539750" y="1647138"/>
          <a:ext cx="7939608" cy="3625499"/>
        </p:xfrm>
        <a:graphic>
          <a:graphicData uri="http://schemas.openxmlformats.org/drawingml/2006/table">
            <a:tbl>
              <a:tblPr/>
              <a:tblGrid>
                <a:gridCol w="4709655"/>
                <a:gridCol w="3229953"/>
              </a:tblGrid>
              <a:tr h="486806">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08" marB="45708"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txBody>
                  <a:tcPr marT="45708" marB="45708" horzOverflow="overflow">
                    <a:lnL>
                      <a:noFill/>
                    </a:lnL>
                    <a:lnR cap="flat">
                      <a:noFill/>
                    </a:lnR>
                    <a:lnT cap="flat">
                      <a:noFill/>
                    </a:lnT>
                    <a:lnB>
                      <a:noFill/>
                    </a:lnB>
                    <a:lnTlToBr>
                      <a:noFill/>
                    </a:lnTlToBr>
                    <a:lnBlToTr>
                      <a:noFill/>
                    </a:lnBlToTr>
                    <a:noFill/>
                  </a:tcPr>
                </a:tc>
              </a:tr>
              <a:tr h="3138693">
                <a:tc>
                  <a:txBody>
                    <a:bodyPr/>
                    <a:lstStyle/>
                    <a:p>
                      <a:pPr marL="0" marR="0" lvl="0" indent="0" algn="just" defTabSz="914400" rtl="0" eaLnBrk="0" fontAlgn="base" latinLnBrk="0" hangingPunct="0">
                        <a:lnSpc>
                          <a:spcPct val="75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Responsabilidad Civil</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Están cubiertos los Daños a terceros en sus bienes y personas, derivados de las actividades familiares.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La cobertura considera hechos no intencionales por los cuales el asegurado y/o su familia sea responsable.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Esta cobertura ampara también cualquier responsabilidad derivada de eventos ocasionados por el personal domestico.</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txBody>
                  <a:tcPr marT="45708" marB="45708"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4D4D4D"/>
                          </a:solidFill>
                          <a:effectLst/>
                          <a:latin typeface="Helvetica Neue Bold Condensed"/>
                        </a:rPr>
                        <a:t>Sin deducible</a:t>
                      </a:r>
                      <a:endParaRPr kumimoji="0" lang="es-ES_tradnl" sz="1400" b="0" i="1" u="none" strike="noStrike" cap="none" normalizeH="0" baseline="0" dirty="0" smtClean="0">
                        <a:ln>
                          <a:noFill/>
                        </a:ln>
                        <a:solidFill>
                          <a:srgbClr val="4D4D4D"/>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pitchFamily="2" charset="0"/>
                      </a:endParaRPr>
                    </a:p>
                  </a:txBody>
                  <a:tcPr marT="45708" marB="45708" horzOverflow="overflow">
                    <a:lnL>
                      <a:noFill/>
                    </a:lnL>
                    <a:lnR cap="flat">
                      <a:noFill/>
                    </a:lnR>
                    <a:lnT>
                      <a:noFill/>
                    </a:lnT>
                    <a:lnB cap="flat">
                      <a:noFill/>
                    </a:lnB>
                    <a:lnTlToBr>
                      <a:noFill/>
                    </a:lnTlToBr>
                    <a:lnBlToTr>
                      <a:noFill/>
                    </a:lnBlToTr>
                    <a:noFill/>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963" y="2841819"/>
            <a:ext cx="2304256" cy="24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804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750"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3" name="2 Tabla"/>
          <p:cNvGraphicFramePr>
            <a:graphicFrameLocks noGrp="1"/>
          </p:cNvGraphicFramePr>
          <p:nvPr>
            <p:extLst>
              <p:ext uri="{D42A27DB-BD31-4B8C-83A1-F6EECF244321}">
                <p14:modId xmlns:p14="http://schemas.microsoft.com/office/powerpoint/2010/main" val="2139876054"/>
              </p:ext>
            </p:extLst>
          </p:nvPr>
        </p:nvGraphicFramePr>
        <p:xfrm>
          <a:off x="539750" y="1547479"/>
          <a:ext cx="7939608" cy="3997878"/>
        </p:xfrm>
        <a:graphic>
          <a:graphicData uri="http://schemas.openxmlformats.org/drawingml/2006/table">
            <a:tbl>
              <a:tblPr/>
              <a:tblGrid>
                <a:gridCol w="4699248"/>
                <a:gridCol w="3240360"/>
              </a:tblGrid>
              <a:tr h="47809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08" marB="45708"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1" u="none" strike="noStrike" cap="none" normalizeH="0" baseline="0" dirty="0" smtClean="0">
                        <a:ln>
                          <a:noFill/>
                        </a:ln>
                        <a:solidFill>
                          <a:schemeClr val="tx1"/>
                        </a:solidFill>
                        <a:effectLst/>
                        <a:latin typeface="Helvetica Neue Bold Condensed"/>
                      </a:endParaRPr>
                    </a:p>
                  </a:txBody>
                  <a:tcPr marT="45708" marB="45708" horzOverflow="overflow">
                    <a:lnL>
                      <a:noFill/>
                    </a:lnL>
                    <a:lnR cap="flat">
                      <a:noFill/>
                    </a:lnR>
                    <a:lnT cap="flat">
                      <a:noFill/>
                    </a:lnT>
                    <a:lnB>
                      <a:noFill/>
                    </a:lnB>
                    <a:lnTlToBr>
                      <a:noFill/>
                    </a:lnTlToBr>
                    <a:lnBlToTr>
                      <a:noFill/>
                    </a:lnBlToTr>
                    <a:noFill/>
                  </a:tcPr>
                </a:tc>
              </a:tr>
              <a:tr h="343707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Responsabilidad Civil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Ejemplos de posibles siniestros: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Rotura de piezas de cristal</a:t>
                      </a:r>
                      <a:r>
                        <a:rPr kumimoji="0" lang="es-ES_tradnl" sz="1400" b="0" i="0" u="none" strike="noStrike" cap="none" normalizeH="0" baseline="0" dirty="0" smtClean="0">
                          <a:ln>
                            <a:noFill/>
                          </a:ln>
                          <a:solidFill>
                            <a:srgbClr val="000000"/>
                          </a:solidFill>
                          <a:effectLst/>
                          <a:latin typeface="Helvetica Neue Bold Condensed"/>
                        </a:rPr>
                        <a:t> cortado en tienda departamental, por el niño pequeño.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Mordedura</a:t>
                      </a:r>
                      <a:r>
                        <a:rPr kumimoji="0" lang="es-ES_tradnl" sz="1400" b="0" i="0" u="none" strike="noStrike" cap="none" normalizeH="0" baseline="0" dirty="0" smtClean="0">
                          <a:ln>
                            <a:noFill/>
                          </a:ln>
                          <a:solidFill>
                            <a:srgbClr val="000000"/>
                          </a:solidFill>
                          <a:effectLst/>
                          <a:latin typeface="Helvetica Neue Bold Condensed"/>
                        </a:rPr>
                        <a:t> del perro al vecino.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Caída de objetos</a:t>
                      </a:r>
                      <a:r>
                        <a:rPr kumimoji="0" lang="es-ES_tradnl" sz="1400" b="0" i="0" u="none" strike="noStrike" cap="none" normalizeH="0" baseline="0" dirty="0" smtClean="0">
                          <a:ln>
                            <a:noFill/>
                          </a:ln>
                          <a:solidFill>
                            <a:srgbClr val="000000"/>
                          </a:solidFill>
                          <a:effectLst/>
                          <a:latin typeface="Helvetica Neue Bold Condensed"/>
                        </a:rPr>
                        <a:t> a los bienes del vecino, postes de básquetbol en el coche del vecino, etc.(Siempre y cuando sea derivado de una actividad familiar o por el personal domestico)</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txBody>
                  <a:tcPr marT="45708" marB="45708"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4D4D4D"/>
                          </a:solidFill>
                          <a:effectLst/>
                          <a:latin typeface="Helvetica Neue Bold Condensed"/>
                        </a:rPr>
                        <a:t>Sin deducible</a:t>
                      </a:r>
                      <a:endParaRPr kumimoji="0" lang="es-ES_tradnl" sz="1400" b="0" i="1" u="none" strike="noStrike" cap="none" normalizeH="0" baseline="0" dirty="0" smtClean="0">
                        <a:ln>
                          <a:noFill/>
                        </a:ln>
                        <a:solidFill>
                          <a:srgbClr val="4D4D4D"/>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4D4D4D"/>
                        </a:solidFill>
                        <a:effectLst/>
                        <a:latin typeface="Helvetica Neue Bold Condensed"/>
                      </a:endParaRPr>
                    </a:p>
                  </a:txBody>
                  <a:tcPr marT="45708" marB="45708" horzOverflow="overflow">
                    <a:lnL>
                      <a:noFill/>
                    </a:lnL>
                    <a:lnR cap="flat">
                      <a:noFill/>
                    </a:lnR>
                    <a:lnT>
                      <a:noFill/>
                    </a:lnT>
                    <a:lnB cap="flat">
                      <a:noFill/>
                    </a:lnB>
                    <a:lnTlToBr>
                      <a:noFill/>
                    </a:lnTlToBr>
                    <a:lnBlToTr>
                      <a:noFill/>
                    </a:lnBlToTr>
                    <a:noFill/>
                  </a:tcPr>
                </a:tc>
              </a:tr>
            </a:tbl>
          </a:graphicData>
        </a:graphic>
      </p:graphicFrame>
      <p:pic>
        <p:nvPicPr>
          <p:cNvPr id="9" name="Picture 6" descr="F:\Informatica 2003\Direccion\Claudia\PRESENTACIONES2003\clipart\resp_civil.gif"/>
          <p:cNvPicPr>
            <a:picLocks noChangeAspect="1" noChangeArrowheads="1"/>
          </p:cNvPicPr>
          <p:nvPr/>
        </p:nvPicPr>
        <p:blipFill>
          <a:blip r:embed="rId2">
            <a:extLst>
              <a:ext uri="{28A0092B-C50C-407E-A947-70E740481C1C}">
                <a14:useLocalDpi xmlns:a14="http://schemas.microsoft.com/office/drawing/2010/main" val="0"/>
              </a:ext>
            </a:extLst>
          </a:blip>
          <a:srcRect l="36046" t="5490" r="9290" b="1408"/>
          <a:stretch>
            <a:fillRect/>
          </a:stretch>
        </p:blipFill>
        <p:spPr bwMode="auto">
          <a:xfrm>
            <a:off x="6156176" y="2771575"/>
            <a:ext cx="1577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804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024528"/>
            <a:ext cx="8064896" cy="360040"/>
          </a:xfrm>
        </p:spPr>
        <p:txBody>
          <a:bodyPr/>
          <a:lstStyle/>
          <a:p>
            <a:r>
              <a:rPr lang="es-ES" dirty="0" smtClean="0">
                <a:latin typeface="Helvetica Neue Bold Condensed"/>
              </a:rPr>
              <a:t>Sublímites de Cobertura</a:t>
            </a:r>
            <a:endParaRPr lang="es-ES" dirty="0">
              <a:latin typeface="Helvetica Neue Bold Condensed"/>
            </a:endParaRPr>
          </a:p>
        </p:txBody>
      </p:sp>
      <p:sp>
        <p:nvSpPr>
          <p:cNvPr id="9" name="8 Rectángulo"/>
          <p:cNvSpPr/>
          <p:nvPr/>
        </p:nvSpPr>
        <p:spPr>
          <a:xfrm>
            <a:off x="735732" y="1531909"/>
            <a:ext cx="4572000" cy="3754874"/>
          </a:xfrm>
          <a:prstGeom prst="rect">
            <a:avLst/>
          </a:prstGeom>
        </p:spPr>
        <p:txBody>
          <a:bodyPr>
            <a:spAutoFit/>
          </a:bodyPr>
          <a:lstStyle/>
          <a:p>
            <a:pPr lvl="0" algn="just" eaLnBrk="0" fontAlgn="base" hangingPunct="0">
              <a:spcBef>
                <a:spcPct val="0"/>
              </a:spcBef>
              <a:spcAft>
                <a:spcPct val="0"/>
              </a:spcAft>
            </a:pPr>
            <a:r>
              <a:rPr lang="es-ES_tradnl" sz="1400" b="1" dirty="0" smtClean="0">
                <a:solidFill>
                  <a:srgbClr val="000000"/>
                </a:solidFill>
                <a:latin typeface="Helvetica Neue Bold Condensed"/>
              </a:rPr>
              <a:t>Dentro de la Incendio Contenidos:</a:t>
            </a:r>
          </a:p>
          <a:p>
            <a:pPr lvl="0" algn="just" eaLnBrk="0" fontAlgn="base" hangingPunct="0">
              <a:spcBef>
                <a:spcPct val="0"/>
              </a:spcBef>
              <a:spcAft>
                <a:spcPct val="0"/>
              </a:spcAft>
            </a:pPr>
            <a:r>
              <a:rPr lang="es-ES_tradnl" sz="1400" dirty="0" smtClean="0">
                <a:solidFill>
                  <a:srgbClr val="000000"/>
                </a:solidFill>
                <a:latin typeface="Helvetica Neue Bold Condensed"/>
              </a:rPr>
              <a:t>Están cubiertas las </a:t>
            </a:r>
            <a:r>
              <a:rPr lang="es-ES_tradnl" sz="1400" b="1" dirty="0" smtClean="0">
                <a:solidFill>
                  <a:srgbClr val="000000"/>
                </a:solidFill>
                <a:latin typeface="Helvetica Neue Bold Condensed"/>
              </a:rPr>
              <a:t>prendas de vestir en poder de tintorerías, lavanderías y sastrerías </a:t>
            </a:r>
            <a:r>
              <a:rPr lang="es-ES_tradnl" sz="1400" dirty="0" smtClean="0">
                <a:solidFill>
                  <a:srgbClr val="000000"/>
                </a:solidFill>
                <a:latin typeface="Helvetica Neue Bold Condensed"/>
              </a:rPr>
              <a:t>para su reparación, hasta con un limite de $32,000 M.N. por evento y $8,000 M.N. por prenda.</a:t>
            </a:r>
          </a:p>
          <a:p>
            <a:pPr lvl="0" algn="just" eaLnBrk="0" fontAlgn="base" hangingPunct="0">
              <a:spcBef>
                <a:spcPct val="0"/>
              </a:spcBef>
              <a:spcAft>
                <a:spcPct val="0"/>
              </a:spcAft>
            </a:pPr>
            <a:endParaRPr lang="es-ES_tradnl" sz="1400" dirty="0" smtClean="0">
              <a:solidFill>
                <a:srgbClr val="000000"/>
              </a:solidFill>
              <a:latin typeface="Helvetica Neue Bold Condensed"/>
            </a:endParaRPr>
          </a:p>
          <a:p>
            <a:pPr lvl="0" algn="just" eaLnBrk="0" fontAlgn="base" hangingPunct="0">
              <a:spcBef>
                <a:spcPct val="0"/>
              </a:spcBef>
              <a:spcAft>
                <a:spcPct val="0"/>
              </a:spcAft>
            </a:pPr>
            <a:r>
              <a:rPr lang="es-ES_tradnl" sz="1400" b="1" dirty="0" smtClean="0">
                <a:solidFill>
                  <a:srgbClr val="000000"/>
                </a:solidFill>
                <a:latin typeface="Helvetica Neue Bold Condensed"/>
              </a:rPr>
              <a:t>Dentro de la Sección de Robo con Violencia están cubiertos:</a:t>
            </a:r>
          </a:p>
          <a:p>
            <a:pPr lvl="0" algn="just" eaLnBrk="0" fontAlgn="base" hangingPunct="0">
              <a:spcBef>
                <a:spcPct val="0"/>
              </a:spcBef>
              <a:spcAft>
                <a:spcPct val="0"/>
              </a:spcAft>
            </a:pPr>
            <a:r>
              <a:rPr lang="es-ES_tradnl" sz="1400" dirty="0" smtClean="0">
                <a:solidFill>
                  <a:srgbClr val="000000"/>
                </a:solidFill>
                <a:latin typeface="Helvetica Neue Bold Condensed"/>
              </a:rPr>
              <a:t>En caso de robo se amparan </a:t>
            </a:r>
            <a:r>
              <a:rPr lang="es-ES_tradnl" sz="1400" b="1" dirty="0" smtClean="0">
                <a:solidFill>
                  <a:srgbClr val="000000"/>
                </a:solidFill>
                <a:latin typeface="Helvetica Neue Bold Condensed"/>
              </a:rPr>
              <a:t>obras de arte y joyas </a:t>
            </a:r>
            <a:r>
              <a:rPr lang="es-ES_tradnl" sz="1400" dirty="0" smtClean="0">
                <a:solidFill>
                  <a:srgbClr val="000000"/>
                </a:solidFill>
                <a:latin typeface="Helvetica Neue Bold Condensed"/>
              </a:rPr>
              <a:t> hasta por el 15% adicional a la suma asegurada de Robo con máximo de $25,000 por pieza o juego o la cantidad que resulte menor. </a:t>
            </a:r>
          </a:p>
          <a:p>
            <a:pPr lvl="0" algn="just" eaLnBrk="0" fontAlgn="base" hangingPunct="0">
              <a:spcBef>
                <a:spcPct val="0"/>
              </a:spcBef>
              <a:spcAft>
                <a:spcPct val="0"/>
              </a:spcAft>
            </a:pPr>
            <a:endParaRPr lang="es-ES_tradnl" sz="1400" dirty="0" smtClean="0">
              <a:solidFill>
                <a:srgbClr val="000000"/>
              </a:solidFill>
              <a:latin typeface="Helvetica Neue Bold Condensed"/>
            </a:endParaRPr>
          </a:p>
          <a:p>
            <a:pPr lvl="0" algn="just" eaLnBrk="0" fontAlgn="base" hangingPunct="0">
              <a:spcBef>
                <a:spcPct val="0"/>
              </a:spcBef>
              <a:spcAft>
                <a:spcPct val="0"/>
              </a:spcAft>
            </a:pPr>
            <a:r>
              <a:rPr lang="es-ES_tradnl" sz="1400" dirty="0" smtClean="0">
                <a:solidFill>
                  <a:srgbClr val="000000"/>
                </a:solidFill>
                <a:latin typeface="Helvetica Neue Bold Condensed"/>
              </a:rPr>
              <a:t>Se cubren también en caso de </a:t>
            </a:r>
            <a:r>
              <a:rPr lang="es-ES_tradnl" sz="1400" b="1" dirty="0" smtClean="0">
                <a:solidFill>
                  <a:srgbClr val="000000"/>
                </a:solidFill>
                <a:latin typeface="Helvetica Neue Bold Condensed"/>
              </a:rPr>
              <a:t>Robo objetos personales</a:t>
            </a:r>
            <a:r>
              <a:rPr lang="es-ES_tradnl" sz="1400" dirty="0" smtClean="0">
                <a:solidFill>
                  <a:srgbClr val="000000"/>
                </a:solidFill>
                <a:latin typeface="Helvetica Neue Bold Condensed"/>
              </a:rPr>
              <a:t> (como relojes), hasta el 15% adicional a la suma asegurada de Robo con máximo de $100,000 por pieza o juego o la cantidad que resulte menor.</a:t>
            </a:r>
            <a:endParaRPr lang="es-ES_tradnl" sz="1400" dirty="0">
              <a:solidFill>
                <a:srgbClr val="000000"/>
              </a:solidFill>
              <a:latin typeface="Helvetica Neue Bold Condensed"/>
            </a:endParaRPr>
          </a:p>
        </p:txBody>
      </p:sp>
      <p:pic>
        <p:nvPicPr>
          <p:cNvPr id="10" name="Picture 36" descr="http://www.mercadolibre.com.mx/jm/img?s=MLM&amp;f=14563912_4256.jpg&amp;v=P"/>
          <p:cNvPicPr>
            <a:picLocks noChangeAspect="1" noChangeArrowheads="1"/>
          </p:cNvPicPr>
          <p:nvPr/>
        </p:nvPicPr>
        <p:blipFill>
          <a:blip r:embed="rId2">
            <a:lum bright="6000"/>
            <a:extLst>
              <a:ext uri="{28A0092B-C50C-407E-A947-70E740481C1C}">
                <a14:useLocalDpi xmlns:a14="http://schemas.microsoft.com/office/drawing/2010/main" val="0"/>
              </a:ext>
            </a:extLst>
          </a:blip>
          <a:srcRect t="13333" b="14667"/>
          <a:stretch>
            <a:fillRect/>
          </a:stretch>
        </p:blipFill>
        <p:spPr bwMode="auto">
          <a:xfrm>
            <a:off x="6271894" y="1435333"/>
            <a:ext cx="17526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522" y="3616979"/>
            <a:ext cx="1718803" cy="186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descr="http://www.mercadolibre.com.mx/jm/img?s=MLM&amp;f=15938676_8232.jpg&amp;v=P"/>
          <p:cNvPicPr>
            <a:picLocks noChangeAspect="1" noChangeArrowheads="1"/>
          </p:cNvPicPr>
          <p:nvPr/>
        </p:nvPicPr>
        <p:blipFill>
          <a:blip r:embed="rId4">
            <a:extLst>
              <a:ext uri="{28A0092B-C50C-407E-A947-70E740481C1C}">
                <a14:useLocalDpi xmlns:a14="http://schemas.microsoft.com/office/drawing/2010/main" val="0"/>
              </a:ext>
            </a:extLst>
          </a:blip>
          <a:srcRect t="14333" b="13722"/>
          <a:stretch>
            <a:fillRect/>
          </a:stretch>
        </p:blipFill>
        <p:spPr bwMode="auto">
          <a:xfrm>
            <a:off x="6531327" y="2496006"/>
            <a:ext cx="18288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80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153709"/>
            <a:ext cx="8064896" cy="360040"/>
          </a:xfrm>
        </p:spPr>
        <p:txBody>
          <a:bodyPr/>
          <a:lstStyle/>
          <a:p>
            <a:r>
              <a:rPr lang="es-ES" dirty="0" smtClean="0">
                <a:latin typeface="Helvetica Neue Bold Condensed"/>
              </a:rPr>
              <a:t>Sublímites de Cobertura</a:t>
            </a:r>
            <a:endParaRPr lang="es-ES" dirty="0">
              <a:latin typeface="Helvetica Neue Bold Condensed"/>
            </a:endParaRPr>
          </a:p>
        </p:txBody>
      </p:sp>
      <p:sp>
        <p:nvSpPr>
          <p:cNvPr id="8" name="7 Rectángulo"/>
          <p:cNvSpPr/>
          <p:nvPr/>
        </p:nvSpPr>
        <p:spPr>
          <a:xfrm>
            <a:off x="730300" y="1844824"/>
            <a:ext cx="4162334" cy="2893100"/>
          </a:xfrm>
          <a:prstGeom prst="rect">
            <a:avLst/>
          </a:prstGeom>
        </p:spPr>
        <p:txBody>
          <a:bodyPr wrap="square">
            <a:spAutoFit/>
          </a:bodyPr>
          <a:lstStyle/>
          <a:p>
            <a:pPr lvl="0" algn="just" eaLnBrk="0" fontAlgn="base" hangingPunct="0">
              <a:spcBef>
                <a:spcPct val="0"/>
              </a:spcBef>
              <a:spcAft>
                <a:spcPct val="0"/>
              </a:spcAft>
            </a:pPr>
            <a:r>
              <a:rPr lang="es-ES_tradnl" sz="1400" b="1" dirty="0" smtClean="0">
                <a:solidFill>
                  <a:srgbClr val="000000"/>
                </a:solidFill>
                <a:latin typeface="Helvetica" pitchFamily="2" charset="0"/>
              </a:rPr>
              <a:t>Responsabilidad Civil Familiar</a:t>
            </a:r>
          </a:p>
          <a:p>
            <a:pPr lvl="0" algn="just" eaLnBrk="0" fontAlgn="base" hangingPunct="0">
              <a:spcBef>
                <a:spcPct val="0"/>
              </a:spcBef>
              <a:spcAft>
                <a:spcPct val="0"/>
              </a:spcAft>
            </a:pPr>
            <a:endParaRPr lang="es-ES_tradnl" sz="1400" b="1" dirty="0">
              <a:solidFill>
                <a:srgbClr val="000000"/>
              </a:solidFill>
              <a:latin typeface="Helvetica" pitchFamily="2" charset="0"/>
            </a:endParaRPr>
          </a:p>
          <a:p>
            <a:pPr lvl="0" algn="just" eaLnBrk="0" fontAlgn="base" hangingPunct="0">
              <a:spcBef>
                <a:spcPct val="0"/>
              </a:spcBef>
              <a:spcAft>
                <a:spcPct val="0"/>
              </a:spcAft>
            </a:pPr>
            <a:r>
              <a:rPr lang="es-MX" sz="1400" b="1" dirty="0">
                <a:solidFill>
                  <a:srgbClr val="000000"/>
                </a:solidFill>
                <a:latin typeface="Helvetica" pitchFamily="2" charset="0"/>
              </a:rPr>
              <a:t>Responsabilidad Civil Arrendatario</a:t>
            </a:r>
            <a:r>
              <a:rPr lang="es-MX" sz="1400" dirty="0">
                <a:solidFill>
                  <a:srgbClr val="000000"/>
                </a:solidFill>
                <a:latin typeface="Helvetica" pitchFamily="2" charset="0"/>
              </a:rPr>
              <a:t>: Incluido, en el límite de R.C</a:t>
            </a:r>
            <a:r>
              <a:rPr lang="es-MX" sz="1400" dirty="0" smtClean="0">
                <a:solidFill>
                  <a:srgbClr val="000000"/>
                </a:solidFill>
                <a:latin typeface="Helvetica" pitchFamily="2" charset="0"/>
              </a:rPr>
              <a:t>. familiar </a:t>
            </a:r>
            <a:r>
              <a:rPr lang="es-MX" sz="1400" dirty="0">
                <a:solidFill>
                  <a:srgbClr val="000000"/>
                </a:solidFill>
                <a:latin typeface="Helvetica" pitchFamily="2" charset="0"/>
              </a:rPr>
              <a:t>(esta cobertura aplica sólo en caso que el asegurado no </a:t>
            </a:r>
            <a:r>
              <a:rPr lang="es-MX" sz="1400" dirty="0" smtClean="0">
                <a:solidFill>
                  <a:srgbClr val="000000"/>
                </a:solidFill>
                <a:latin typeface="Helvetica" pitchFamily="2" charset="0"/>
              </a:rPr>
              <a:t>sea propietario </a:t>
            </a:r>
            <a:r>
              <a:rPr lang="es-MX" sz="1400" dirty="0">
                <a:solidFill>
                  <a:srgbClr val="000000"/>
                </a:solidFill>
                <a:latin typeface="Helvetica" pitchFamily="2" charset="0"/>
              </a:rPr>
              <a:t>del inmueble</a:t>
            </a:r>
            <a:r>
              <a:rPr lang="es-MX" sz="1400" dirty="0" smtClean="0">
                <a:solidFill>
                  <a:srgbClr val="000000"/>
                </a:solidFill>
                <a:latin typeface="Helvetica" pitchFamily="2" charset="0"/>
              </a:rPr>
              <a:t>).</a:t>
            </a:r>
          </a:p>
          <a:p>
            <a:pPr lvl="0" algn="just" eaLnBrk="0" fontAlgn="base" hangingPunct="0">
              <a:spcBef>
                <a:spcPct val="0"/>
              </a:spcBef>
              <a:spcAft>
                <a:spcPct val="0"/>
              </a:spcAft>
            </a:pPr>
            <a:endParaRPr lang="es-ES_tradnl" sz="1400" dirty="0" smtClean="0">
              <a:solidFill>
                <a:srgbClr val="000000"/>
              </a:solidFill>
              <a:latin typeface="Helvetica" pitchFamily="2" charset="0"/>
            </a:endParaRPr>
          </a:p>
          <a:p>
            <a:pPr lvl="0" algn="just" eaLnBrk="0" fontAlgn="base" hangingPunct="0">
              <a:spcBef>
                <a:spcPct val="0"/>
              </a:spcBef>
              <a:spcAft>
                <a:spcPct val="0"/>
              </a:spcAft>
            </a:pPr>
            <a:r>
              <a:rPr lang="es-MX" sz="1400" b="1" dirty="0">
                <a:solidFill>
                  <a:srgbClr val="000000"/>
                </a:solidFill>
                <a:latin typeface="Helvetica" pitchFamily="2" charset="0"/>
              </a:rPr>
              <a:t>Dentro de la sección de RC Familiar </a:t>
            </a:r>
            <a:r>
              <a:rPr lang="es-MX" sz="1400" dirty="0">
                <a:solidFill>
                  <a:srgbClr val="000000"/>
                </a:solidFill>
                <a:latin typeface="Helvetica" pitchFamily="2" charset="0"/>
              </a:rPr>
              <a:t>se cubrirá daños por </a:t>
            </a:r>
            <a:r>
              <a:rPr lang="es-MX" sz="1400" dirty="0" smtClean="0">
                <a:solidFill>
                  <a:srgbClr val="000000"/>
                </a:solidFill>
                <a:latin typeface="Helvetica" pitchFamily="2" charset="0"/>
              </a:rPr>
              <a:t>accidentes al </a:t>
            </a:r>
            <a:r>
              <a:rPr lang="es-MX" sz="1400" dirty="0">
                <a:solidFill>
                  <a:srgbClr val="000000"/>
                </a:solidFill>
                <a:latin typeface="Helvetica" pitchFamily="2" charset="0"/>
              </a:rPr>
              <a:t>personal doméstico dentro o fuera del domicilio siempre que </a:t>
            </a:r>
            <a:r>
              <a:rPr lang="es-MX" sz="1400" dirty="0" smtClean="0">
                <a:solidFill>
                  <a:srgbClr val="000000"/>
                </a:solidFill>
                <a:latin typeface="Helvetica" pitchFamily="2" charset="0"/>
              </a:rPr>
              <a:t>este desarrollando </a:t>
            </a:r>
            <a:r>
              <a:rPr lang="es-MX" sz="1400" dirty="0">
                <a:solidFill>
                  <a:srgbClr val="000000"/>
                </a:solidFill>
                <a:latin typeface="Helvetica" pitchFamily="2" charset="0"/>
              </a:rPr>
              <a:t>tareas de empleado doméstico hasta un </a:t>
            </a:r>
            <a:r>
              <a:rPr lang="es-MX" sz="1400" dirty="0" smtClean="0">
                <a:solidFill>
                  <a:srgbClr val="000000"/>
                </a:solidFill>
                <a:latin typeface="Helvetica" pitchFamily="2" charset="0"/>
              </a:rPr>
              <a:t>sublímite </a:t>
            </a:r>
            <a:r>
              <a:rPr lang="es-MX" sz="1400" dirty="0">
                <a:solidFill>
                  <a:srgbClr val="000000"/>
                </a:solidFill>
                <a:latin typeface="Helvetica" pitchFamily="2" charset="0"/>
              </a:rPr>
              <a:t>del 10</a:t>
            </a:r>
            <a:r>
              <a:rPr lang="es-MX" sz="1400" dirty="0" smtClean="0">
                <a:solidFill>
                  <a:srgbClr val="000000"/>
                </a:solidFill>
                <a:latin typeface="Helvetica" pitchFamily="2" charset="0"/>
              </a:rPr>
              <a:t>%</a:t>
            </a:r>
          </a:p>
          <a:p>
            <a:pPr lvl="0" algn="just" eaLnBrk="0" fontAlgn="base" hangingPunct="0">
              <a:spcBef>
                <a:spcPct val="0"/>
              </a:spcBef>
              <a:spcAft>
                <a:spcPct val="0"/>
              </a:spcAft>
            </a:pPr>
            <a:endParaRPr lang="es-MX" sz="1400" dirty="0">
              <a:latin typeface="Helvetica" pitchFamily="2"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963" y="2058069"/>
            <a:ext cx="2304256" cy="24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3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153709"/>
            <a:ext cx="8064896" cy="360040"/>
          </a:xfrm>
        </p:spPr>
        <p:txBody>
          <a:bodyPr/>
          <a:lstStyle/>
          <a:p>
            <a:r>
              <a:rPr lang="es-ES" dirty="0" smtClean="0">
                <a:latin typeface="Helvetica Neue Bold Condensed"/>
              </a:rPr>
              <a:t>Beneficios Adicionales</a:t>
            </a:r>
            <a:endParaRPr lang="es-ES" dirty="0">
              <a:latin typeface="Helvetica Neue Bold Condensed"/>
            </a:endParaRPr>
          </a:p>
        </p:txBody>
      </p:sp>
      <p:sp>
        <p:nvSpPr>
          <p:cNvPr id="6" name="5 Rectángulo"/>
          <p:cNvSpPr/>
          <p:nvPr/>
        </p:nvSpPr>
        <p:spPr>
          <a:xfrm>
            <a:off x="467543" y="1918280"/>
            <a:ext cx="7843943" cy="2031325"/>
          </a:xfrm>
          <a:prstGeom prst="rect">
            <a:avLst/>
          </a:prstGeom>
        </p:spPr>
        <p:txBody>
          <a:bodyPr wrap="square">
            <a:spAutoFit/>
          </a:bodyPr>
          <a:lstStyle/>
          <a:p>
            <a:pPr algn="just" eaLnBrk="0" hangingPunct="0"/>
            <a:r>
              <a:rPr lang="es-ES_tradnl" b="1" dirty="0" smtClean="0">
                <a:solidFill>
                  <a:srgbClr val="000000"/>
                </a:solidFill>
                <a:latin typeface="Helvetica Neue Bold Condensed"/>
              </a:rPr>
              <a:t>Zurich </a:t>
            </a:r>
            <a:r>
              <a:rPr lang="es-ES_tradnl" b="1" dirty="0">
                <a:solidFill>
                  <a:srgbClr val="000000"/>
                </a:solidFill>
                <a:latin typeface="Helvetica Neue Bold Condensed"/>
              </a:rPr>
              <a:t>Asistencia</a:t>
            </a:r>
            <a:r>
              <a:rPr lang="es-ES_tradnl" dirty="0">
                <a:solidFill>
                  <a:srgbClr val="000000"/>
                </a:solidFill>
                <a:latin typeface="Helvetica Neue Bold Condensed"/>
              </a:rPr>
              <a:t>: se tienen 3 eventos al año, y los demás evento con precios preferenciales. </a:t>
            </a:r>
          </a:p>
          <a:p>
            <a:pPr algn="just" eaLnBrk="0" hangingPunct="0"/>
            <a:endParaRPr lang="es-ES_tradnl" dirty="0">
              <a:solidFill>
                <a:srgbClr val="000000"/>
              </a:solidFill>
              <a:latin typeface="Helvetica Neue Bold Condensed"/>
            </a:endParaRPr>
          </a:p>
          <a:p>
            <a:pPr algn="just" eaLnBrk="0" hangingPunct="0"/>
            <a:endParaRPr lang="es-ES_tradnl" dirty="0">
              <a:solidFill>
                <a:srgbClr val="000000"/>
              </a:solidFill>
              <a:latin typeface="Helvetica Neue Bold Condensed"/>
            </a:endParaRPr>
          </a:p>
          <a:p>
            <a:pPr algn="just" eaLnBrk="0" hangingPunct="0">
              <a:lnSpc>
                <a:spcPct val="75000"/>
              </a:lnSpc>
            </a:pPr>
            <a:r>
              <a:rPr lang="es-ES_tradnl" b="1" dirty="0">
                <a:solidFill>
                  <a:srgbClr val="000000"/>
                </a:solidFill>
                <a:latin typeface="Helvetica Neue Bold Condensed"/>
              </a:rPr>
              <a:t>Gastos Funerarios:  </a:t>
            </a:r>
            <a:r>
              <a:rPr lang="es-ES_tradnl" dirty="0">
                <a:solidFill>
                  <a:srgbClr val="000000"/>
                </a:solidFill>
                <a:latin typeface="Helvetica Neue Bold Condensed"/>
              </a:rPr>
              <a:t>Por reembolso se cubren $ 30,000 por persona de la Familias, los beneficiarios serían, el titular de la póliza (Para nuevo ingreso hasta antes de cumplir los 65 años, para renovaciones hasta antes de cumplir los 70 años, para hijos hasta 18 años).</a:t>
            </a:r>
          </a:p>
        </p:txBody>
      </p:sp>
    </p:spTree>
    <p:extLst>
      <p:ext uri="{BB962C8B-B14F-4D97-AF65-F5344CB8AC3E}">
        <p14:creationId xmlns:p14="http://schemas.microsoft.com/office/powerpoint/2010/main" val="1045374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382" y="1173833"/>
            <a:ext cx="8064896" cy="327799"/>
          </a:xfrm>
        </p:spPr>
        <p:txBody>
          <a:bodyPr>
            <a:noAutofit/>
          </a:bodyPr>
          <a:lstStyle/>
          <a:p>
            <a:r>
              <a:rPr lang="es-ES" sz="2400" dirty="0"/>
              <a:t>¿</a:t>
            </a:r>
            <a:r>
              <a:rPr lang="es-ES" sz="2400" dirty="0" smtClean="0"/>
              <a:t>Qué </a:t>
            </a:r>
            <a:r>
              <a:rPr lang="es-ES" sz="2400" dirty="0"/>
              <a:t>hacer en caso de Siniestro?</a:t>
            </a:r>
            <a:endParaRPr lang="es-MX" sz="2400" dirty="0">
              <a:solidFill>
                <a:schemeClr val="accent6"/>
              </a:solidFill>
            </a:endParaRPr>
          </a:p>
        </p:txBody>
      </p:sp>
      <p:sp>
        <p:nvSpPr>
          <p:cNvPr id="3" name="2 Marcador de contenido"/>
          <p:cNvSpPr>
            <a:spLocks noGrp="1"/>
          </p:cNvSpPr>
          <p:nvPr>
            <p:ph idx="1"/>
          </p:nvPr>
        </p:nvSpPr>
        <p:spPr>
          <a:xfrm>
            <a:off x="539552" y="1883391"/>
            <a:ext cx="8064896" cy="3536744"/>
          </a:xfrm>
        </p:spPr>
        <p:txBody>
          <a:bodyPr/>
          <a:lstStyle/>
          <a:p>
            <a:pPr algn="just" eaLnBrk="0" hangingPunct="0">
              <a:buFont typeface="Arial" panose="020B0604020202020204" pitchFamily="34" charset="0"/>
              <a:buChar char="•"/>
            </a:pPr>
            <a:r>
              <a:rPr lang="es-ES_tradnl" dirty="0">
                <a:solidFill>
                  <a:srgbClr val="000000"/>
                </a:solidFill>
              </a:rPr>
              <a:t>En caso de </a:t>
            </a:r>
            <a:r>
              <a:rPr lang="es-ES_tradnl" b="1" dirty="0">
                <a:solidFill>
                  <a:srgbClr val="000000"/>
                </a:solidFill>
              </a:rPr>
              <a:t>SINIESTRO</a:t>
            </a:r>
            <a:r>
              <a:rPr lang="es-ES_tradnl" dirty="0">
                <a:solidFill>
                  <a:srgbClr val="000000"/>
                </a:solidFill>
              </a:rPr>
              <a:t>, éste deberá ser </a:t>
            </a:r>
            <a:r>
              <a:rPr lang="es-ES_tradnl" b="1" dirty="0">
                <a:solidFill>
                  <a:srgbClr val="000000"/>
                </a:solidFill>
              </a:rPr>
              <a:t>reportado</a:t>
            </a:r>
            <a:r>
              <a:rPr lang="es-ES_tradnl" dirty="0">
                <a:solidFill>
                  <a:srgbClr val="000000"/>
                </a:solidFill>
              </a:rPr>
              <a:t> a la brevedad posible al departamento de Siniestros Daños de </a:t>
            </a:r>
            <a:r>
              <a:rPr lang="es-ES_tradnl" dirty="0" smtClean="0">
                <a:solidFill>
                  <a:srgbClr val="000000"/>
                </a:solidFill>
              </a:rPr>
              <a:t>Adrisa.</a:t>
            </a:r>
            <a:endParaRPr lang="es-ES_tradnl" dirty="0" smtClean="0">
              <a:solidFill>
                <a:srgbClr val="000000"/>
              </a:solidFill>
              <a:latin typeface="Helvetica Neue Bold Condensed"/>
            </a:endParaRPr>
          </a:p>
          <a:p>
            <a:pPr algn="just" eaLnBrk="0" hangingPunct="0">
              <a:buFont typeface="Arial" panose="020B0604020202020204" pitchFamily="34" charset="0"/>
              <a:buChar char="•"/>
            </a:pPr>
            <a:endParaRPr lang="es-ES_tradnl" dirty="0">
              <a:solidFill>
                <a:srgbClr val="000000"/>
              </a:solidFill>
              <a:latin typeface="Helvetica Neue Bold Condensed"/>
            </a:endParaRPr>
          </a:p>
          <a:p>
            <a:pPr algn="just" eaLnBrk="0" hangingPunct="0">
              <a:buFont typeface="Arial" panose="020B0604020202020204" pitchFamily="34" charset="0"/>
              <a:buChar char="•"/>
            </a:pPr>
            <a:r>
              <a:rPr lang="es-ES_tradnl" dirty="0" smtClean="0">
                <a:solidFill>
                  <a:srgbClr val="000000"/>
                </a:solidFill>
                <a:latin typeface="Helvetica Neue Bold Condensed"/>
              </a:rPr>
              <a:t>Dar </a:t>
            </a:r>
            <a:r>
              <a:rPr lang="es-ES_tradnl" dirty="0">
                <a:solidFill>
                  <a:srgbClr val="000000"/>
                </a:solidFill>
                <a:latin typeface="Helvetica Neue Bold Condensed"/>
              </a:rPr>
              <a:t>aviso en paralelo a las autoridades correspondientes </a:t>
            </a:r>
            <a:r>
              <a:rPr lang="es-ES_tradnl" b="1" dirty="0">
                <a:solidFill>
                  <a:srgbClr val="000000"/>
                </a:solidFill>
                <a:latin typeface="Helvetica Neue Bold Condensed"/>
              </a:rPr>
              <a:t>(Bomberos, Protección Civil, Ministerio Público, etc.)</a:t>
            </a:r>
            <a:r>
              <a:rPr lang="es-ES_tradnl" dirty="0">
                <a:solidFill>
                  <a:srgbClr val="000000"/>
                </a:solidFill>
                <a:latin typeface="Helvetica Neue Bold Condensed"/>
              </a:rPr>
              <a:t>, en caso de ser necesario.</a:t>
            </a:r>
          </a:p>
          <a:p>
            <a:pPr algn="just" eaLnBrk="0" hangingPunct="0">
              <a:buFont typeface="CG Times (W1)" pitchFamily="18" charset="0"/>
              <a:buNone/>
            </a:pPr>
            <a:endParaRPr lang="es-ES_tradnl" dirty="0">
              <a:solidFill>
                <a:srgbClr val="000000"/>
              </a:solidFill>
              <a:latin typeface="Helvetica Neue Bold Condensed"/>
            </a:endParaRPr>
          </a:p>
          <a:p>
            <a:pPr algn="just" eaLnBrk="0" hangingPunct="0"/>
            <a:r>
              <a:rPr lang="es-ES_tradnl" dirty="0" smtClean="0">
                <a:solidFill>
                  <a:srgbClr val="000000"/>
                </a:solidFill>
                <a:latin typeface="Helvetica Neue Bold Condensed"/>
              </a:rPr>
              <a:t>Es </a:t>
            </a:r>
            <a:r>
              <a:rPr lang="es-ES_tradnl" dirty="0">
                <a:solidFill>
                  <a:srgbClr val="000000"/>
                </a:solidFill>
                <a:latin typeface="Helvetica Neue Bold Condensed"/>
              </a:rPr>
              <a:t>de suma importancia tomar impresiones fotográficas de los daños, elaborar una relación de bienes afectados y de ser posible, filmar un vídeo.</a:t>
            </a:r>
          </a:p>
          <a:p>
            <a:endParaRPr lang="es-MX" dirty="0"/>
          </a:p>
        </p:txBody>
      </p:sp>
      <p:sp>
        <p:nvSpPr>
          <p:cNvPr id="4" name="3 Marcador de texto"/>
          <p:cNvSpPr>
            <a:spLocks noGrp="1"/>
          </p:cNvSpPr>
          <p:nvPr>
            <p:ph type="body" idx="13"/>
          </p:nvPr>
        </p:nvSpPr>
        <p:spPr/>
        <p:txBody>
          <a:bodyPr/>
          <a:lstStyle/>
          <a:p>
            <a:pPr algn="ctr"/>
            <a:r>
              <a:rPr lang="es-ES" sz="3200" dirty="0">
                <a:solidFill>
                  <a:schemeClr val="tx1"/>
                </a:solidFill>
                <a:latin typeface="Helvetica Neue Bold Condensed"/>
              </a:rPr>
              <a:t>Seguro de Casa Habitación</a:t>
            </a:r>
            <a:endParaRPr lang="es-MX" sz="3200" dirty="0">
              <a:solidFill>
                <a:schemeClr val="tx1"/>
              </a:solidFill>
              <a:latin typeface="Helvetica Neue Bold Condensed"/>
            </a:endParaRPr>
          </a:p>
        </p:txBody>
      </p:sp>
    </p:spTree>
    <p:extLst>
      <p:ext uri="{BB962C8B-B14F-4D97-AF65-F5344CB8AC3E}">
        <p14:creationId xmlns:p14="http://schemas.microsoft.com/office/powerpoint/2010/main" val="184713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064896" cy="974619"/>
          </a:xfrm>
        </p:spPr>
        <p:txBody>
          <a:bodyPr>
            <a:normAutofit fontScale="90000"/>
          </a:bodyPr>
          <a:lstStyle/>
          <a:p>
            <a:pPr algn="ctr"/>
            <a:r>
              <a:rPr lang="es-ES_tradnl" sz="1600" dirty="0" smtClean="0">
                <a:solidFill>
                  <a:srgbClr val="000000"/>
                </a:solidFill>
              </a:rPr>
              <a:t/>
            </a:r>
            <a:br>
              <a:rPr lang="es-ES_tradnl" sz="1600" dirty="0" smtClean="0">
                <a:solidFill>
                  <a:srgbClr val="000000"/>
                </a:solidFill>
              </a:rPr>
            </a:br>
            <a:r>
              <a:rPr lang="es-ES" sz="3200" dirty="0">
                <a:solidFill>
                  <a:schemeClr val="accent6">
                    <a:lumMod val="75000"/>
                  </a:schemeClr>
                </a:solidFill>
              </a:rPr>
              <a:t>Estructura de Siniestros Adrisa</a:t>
            </a:r>
            <a:r>
              <a:rPr lang="es-ES" sz="1600" dirty="0"/>
              <a:t/>
            </a:r>
            <a:br>
              <a:rPr lang="es-ES" sz="1600" dirty="0"/>
            </a:br>
            <a:r>
              <a:rPr lang="es-ES_tradnl" sz="1600" dirty="0">
                <a:solidFill>
                  <a:srgbClr val="000000"/>
                </a:solidFill>
              </a:rPr>
              <a:t/>
            </a:r>
            <a:br>
              <a:rPr lang="es-ES_tradnl" sz="1600" dirty="0">
                <a:solidFill>
                  <a:srgbClr val="000000"/>
                </a:solidFill>
              </a:rPr>
            </a:br>
            <a:r>
              <a:rPr lang="es-ES_tradnl" sz="1600" dirty="0">
                <a:solidFill>
                  <a:srgbClr val="000000"/>
                </a:solidFill>
              </a:rPr>
              <a:t/>
            </a:r>
            <a:br>
              <a:rPr lang="es-ES_tradnl" sz="1600" dirty="0">
                <a:solidFill>
                  <a:srgbClr val="000000"/>
                </a:solidFill>
              </a:rPr>
            </a:br>
            <a:endParaRPr lang="es-MX" sz="1600" dirty="0"/>
          </a:p>
        </p:txBody>
      </p:sp>
      <p:sp>
        <p:nvSpPr>
          <p:cNvPr id="4" name="3 Marcador de contenido"/>
          <p:cNvSpPr>
            <a:spLocks noGrp="1"/>
          </p:cNvSpPr>
          <p:nvPr>
            <p:ph sz="half" idx="2"/>
          </p:nvPr>
        </p:nvSpPr>
        <p:spPr>
          <a:xfrm>
            <a:off x="539552" y="1412777"/>
            <a:ext cx="3957836" cy="4264692"/>
          </a:xfrm>
        </p:spPr>
        <p:txBody>
          <a:bodyPr>
            <a:normAutofit/>
          </a:bodyPr>
          <a:lstStyle/>
          <a:p>
            <a:pPr eaLnBrk="0" hangingPunct="0">
              <a:buFont typeface="CG Times (W1)" pitchFamily="18" charset="0"/>
              <a:buNone/>
            </a:pPr>
            <a:r>
              <a:rPr lang="es-ES_tradnl" sz="1400" b="1" dirty="0">
                <a:solidFill>
                  <a:srgbClr val="000000"/>
                </a:solidFill>
                <a:latin typeface="Helvetica Neue Bold Condensed"/>
              </a:rPr>
              <a:t>Miguel Angel Morales					</a:t>
            </a:r>
          </a:p>
          <a:p>
            <a:pPr eaLnBrk="0" hangingPunct="0">
              <a:buFont typeface="CG Times (W1)" pitchFamily="18" charset="0"/>
              <a:buNone/>
            </a:pPr>
            <a:r>
              <a:rPr lang="es-ES_tradnl" sz="1400" dirty="0">
                <a:solidFill>
                  <a:srgbClr val="000000"/>
                </a:solidFill>
                <a:latin typeface="Helvetica Neue Bold Condensed"/>
              </a:rPr>
              <a:t>Tel. </a:t>
            </a:r>
            <a:r>
              <a:rPr lang="es-ES_tradnl" sz="1400" dirty="0" smtClean="0">
                <a:solidFill>
                  <a:srgbClr val="000000"/>
                </a:solidFill>
                <a:latin typeface="Helvetica Neue Bold Condensed"/>
              </a:rPr>
              <a:t>(55</a:t>
            </a:r>
            <a:r>
              <a:rPr lang="es-ES_tradnl" sz="1400" dirty="0">
                <a:solidFill>
                  <a:srgbClr val="000000"/>
                </a:solidFill>
                <a:latin typeface="Helvetica Neue Bold Condensed"/>
              </a:rPr>
              <a:t>) 5246-4215</a:t>
            </a: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a:solidFill>
                  <a:srgbClr val="000000"/>
                </a:solidFill>
                <a:latin typeface="Helvetica Neue Bold Condensed"/>
                <a:hlinkClick r:id="rId2"/>
              </a:rPr>
              <a:t>miguelangel.morales@adrisa.com.mx</a:t>
            </a:r>
          </a:p>
          <a:p>
            <a:pPr eaLnBrk="0" hangingPunct="0">
              <a:buFont typeface="CG Times (W1)" pitchFamily="18" charset="0"/>
              <a:buNone/>
            </a:pPr>
            <a:r>
              <a:rPr lang="es-ES_tradnl" sz="1400" dirty="0">
                <a:solidFill>
                  <a:srgbClr val="000000"/>
                </a:solidFill>
                <a:latin typeface="Helvetica Neue Bold Condensed"/>
              </a:rPr>
              <a:t>Cel. 04455 4084-6280</a:t>
            </a:r>
          </a:p>
          <a:p>
            <a:pPr eaLnBrk="0" hangingPunct="0">
              <a:buFont typeface="CG Times (W1)" pitchFamily="18" charset="0"/>
              <a:buNone/>
            </a:pPr>
            <a:endParaRPr lang="es-ES_tradnl" sz="1400" dirty="0">
              <a:solidFill>
                <a:srgbClr val="000000"/>
              </a:solidFill>
              <a:latin typeface="Helvetica Neue Bold Condensed"/>
            </a:endParaRPr>
          </a:p>
          <a:p>
            <a:pPr eaLnBrk="0" hangingPunct="0">
              <a:buFont typeface="CG Times (W1)" pitchFamily="18" charset="0"/>
              <a:buNone/>
            </a:pPr>
            <a:r>
              <a:rPr lang="es-ES_tradnl" sz="1400" b="1" dirty="0" smtClean="0">
                <a:solidFill>
                  <a:srgbClr val="000000"/>
                </a:solidFill>
                <a:latin typeface="Helvetica Neue Bold Condensed"/>
              </a:rPr>
              <a:t>Elias Cabello Rodal</a:t>
            </a:r>
            <a:r>
              <a:rPr lang="es-ES_tradnl" sz="1400" dirty="0" smtClean="0">
                <a:solidFill>
                  <a:srgbClr val="000000"/>
                </a:solidFill>
                <a:latin typeface="Helvetica Neue Bold Condensed"/>
              </a:rPr>
              <a:t> </a:t>
            </a:r>
          </a:p>
          <a:p>
            <a:pPr eaLnBrk="0" hangingPunct="0">
              <a:buFont typeface="CG Times (W1)" pitchFamily="18" charset="0"/>
              <a:buNone/>
            </a:pPr>
            <a:r>
              <a:rPr lang="es-ES_tradnl" sz="1400" dirty="0" smtClean="0">
                <a:solidFill>
                  <a:srgbClr val="000000"/>
                </a:solidFill>
                <a:latin typeface="Helvetica Neue Bold Condensed"/>
              </a:rPr>
              <a:t>Tel. (55) 5246-4243</a:t>
            </a:r>
          </a:p>
          <a:p>
            <a:pPr eaLnBrk="0" hangingPunct="0">
              <a:buFont typeface="CG Times (W1)" pitchFamily="18" charset="0"/>
              <a:buNone/>
            </a:pPr>
            <a:r>
              <a:rPr lang="es-ES_tradnl" sz="1400" dirty="0" smtClean="0">
                <a:solidFill>
                  <a:srgbClr val="000000"/>
                </a:solidFill>
                <a:latin typeface="Helvetica Neue Bold Condensed"/>
              </a:rPr>
              <a:t>E-mail: </a:t>
            </a:r>
            <a:r>
              <a:rPr lang="es-ES_tradnl" sz="1400" u="sng" dirty="0" smtClean="0">
                <a:solidFill>
                  <a:srgbClr val="000000"/>
                </a:solidFill>
                <a:latin typeface="Helvetica Neue Bold Condensed"/>
              </a:rPr>
              <a:t>elias.cabello</a:t>
            </a:r>
            <a:r>
              <a:rPr lang="es-ES_tradnl" sz="1400" u="sng" dirty="0" smtClean="0">
                <a:solidFill>
                  <a:srgbClr val="000000"/>
                </a:solidFill>
                <a:latin typeface="Helvetica Neue Bold Condensed"/>
                <a:hlinkClick r:id="rId2"/>
              </a:rPr>
              <a:t>@adrisa.com.mx</a:t>
            </a:r>
          </a:p>
          <a:p>
            <a:pPr eaLnBrk="0" hangingPunct="0">
              <a:buFont typeface="CG Times (W1)" pitchFamily="18" charset="0"/>
              <a:buNone/>
            </a:pPr>
            <a:r>
              <a:rPr lang="es-ES_tradnl" sz="1400" dirty="0" smtClean="0">
                <a:solidFill>
                  <a:srgbClr val="000000"/>
                </a:solidFill>
                <a:latin typeface="Helvetica Neue Bold Condensed"/>
              </a:rPr>
              <a:t>Cel. 04455-5433-0449</a:t>
            </a:r>
          </a:p>
          <a:p>
            <a:pPr marL="0" indent="0">
              <a:buNone/>
            </a:pPr>
            <a:endParaRPr lang="es-MX" dirty="0" smtClean="0"/>
          </a:p>
          <a:p>
            <a:pPr eaLnBrk="0" hangingPunct="0">
              <a:buFont typeface="CG Times (W1)" pitchFamily="18" charset="0"/>
              <a:buNone/>
            </a:pPr>
            <a:r>
              <a:rPr lang="es-ES_tradnl" sz="1400" b="1" dirty="0" smtClean="0">
                <a:solidFill>
                  <a:srgbClr val="000000"/>
                </a:solidFill>
                <a:latin typeface="Helvetica Neue Bold Condensed"/>
              </a:rPr>
              <a:t>Sandra Meza Palestino </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Tel. </a:t>
            </a:r>
            <a:r>
              <a:rPr lang="es-ES_tradnl" sz="1400" dirty="0" smtClean="0">
                <a:solidFill>
                  <a:srgbClr val="000000"/>
                </a:solidFill>
                <a:latin typeface="Helvetica Neue Bold Condensed"/>
              </a:rPr>
              <a:t>(55</a:t>
            </a:r>
            <a:r>
              <a:rPr lang="es-ES_tradnl" sz="1400" dirty="0">
                <a:solidFill>
                  <a:srgbClr val="000000"/>
                </a:solidFill>
                <a:latin typeface="Helvetica Neue Bold Condensed"/>
              </a:rPr>
              <a:t>) </a:t>
            </a:r>
            <a:r>
              <a:rPr lang="es-ES_tradnl" sz="1400" dirty="0" smtClean="0">
                <a:solidFill>
                  <a:srgbClr val="000000"/>
                </a:solidFill>
                <a:latin typeface="Helvetica Neue Bold Condensed"/>
              </a:rPr>
              <a:t>5246-4208</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smtClean="0">
                <a:solidFill>
                  <a:srgbClr val="000000"/>
                </a:solidFill>
                <a:latin typeface="Helvetica Neue Bold Condensed"/>
              </a:rPr>
              <a:t>sandra.meza</a:t>
            </a:r>
            <a:r>
              <a:rPr lang="es-ES_tradnl" sz="1400" dirty="0" smtClean="0">
                <a:solidFill>
                  <a:srgbClr val="000000"/>
                </a:solidFill>
                <a:latin typeface="Helvetica Neue Bold Condensed"/>
                <a:hlinkClick r:id="rId2"/>
              </a:rPr>
              <a:t>@adrisa.com.mx</a:t>
            </a:r>
            <a:endParaRPr lang="es-ES_tradnl" sz="1400" dirty="0">
              <a:solidFill>
                <a:srgbClr val="000000"/>
              </a:solidFill>
              <a:latin typeface="Helvetica Neue Bold Condensed"/>
              <a:hlinkClick r:id="rId2"/>
            </a:endParaRPr>
          </a:p>
          <a:p>
            <a:pPr marL="0" indent="0">
              <a:buNone/>
            </a:pPr>
            <a:endParaRPr lang="es-MX" dirty="0"/>
          </a:p>
        </p:txBody>
      </p:sp>
      <p:sp>
        <p:nvSpPr>
          <p:cNvPr id="6" name="5 Marcador de contenido"/>
          <p:cNvSpPr>
            <a:spLocks noGrp="1"/>
          </p:cNvSpPr>
          <p:nvPr>
            <p:ph sz="quarter" idx="4"/>
          </p:nvPr>
        </p:nvSpPr>
        <p:spPr>
          <a:xfrm>
            <a:off x="4645025" y="1340768"/>
            <a:ext cx="3959423" cy="4079367"/>
          </a:xfrm>
        </p:spPr>
        <p:txBody>
          <a:bodyPr>
            <a:normAutofit/>
          </a:bodyPr>
          <a:lstStyle/>
          <a:p>
            <a:pPr eaLnBrk="0" hangingPunct="0">
              <a:buFont typeface="CG Times (W1)" pitchFamily="18" charset="0"/>
              <a:buNone/>
            </a:pPr>
            <a:r>
              <a:rPr lang="es-ES_tradnl" sz="1400" b="1" dirty="0" smtClean="0">
                <a:solidFill>
                  <a:srgbClr val="000000"/>
                </a:solidFill>
                <a:latin typeface="Helvetica Neue Bold Condensed"/>
              </a:rPr>
              <a:t>Abraham Guzman Yañez</a:t>
            </a:r>
            <a:r>
              <a:rPr lang="es-ES_tradnl" sz="1400" b="1" dirty="0">
                <a:solidFill>
                  <a:srgbClr val="000000"/>
                </a:solidFill>
                <a:latin typeface="Helvetica Neue Bold Condensed"/>
              </a:rPr>
              <a:t>				</a:t>
            </a:r>
          </a:p>
          <a:p>
            <a:pPr eaLnBrk="0" hangingPunct="0">
              <a:buFont typeface="CG Times (W1)" pitchFamily="18" charset="0"/>
              <a:buNone/>
            </a:pPr>
            <a:r>
              <a:rPr lang="es-ES_tradnl" sz="1400" dirty="0">
                <a:solidFill>
                  <a:srgbClr val="000000"/>
                </a:solidFill>
                <a:latin typeface="Helvetica Neue Bold Condensed"/>
              </a:rPr>
              <a:t>Tel. </a:t>
            </a:r>
            <a:r>
              <a:rPr lang="es-ES_tradnl" sz="1400" dirty="0" smtClean="0">
                <a:solidFill>
                  <a:srgbClr val="000000"/>
                </a:solidFill>
                <a:latin typeface="Helvetica Neue Bold Condensed"/>
              </a:rPr>
              <a:t>(55</a:t>
            </a:r>
            <a:r>
              <a:rPr lang="es-ES_tradnl" sz="1400" dirty="0">
                <a:solidFill>
                  <a:srgbClr val="000000"/>
                </a:solidFill>
                <a:latin typeface="Helvetica Neue Bold Condensed"/>
              </a:rPr>
              <a:t>) </a:t>
            </a:r>
            <a:r>
              <a:rPr lang="es-ES_tradnl" sz="1400" dirty="0" smtClean="0">
                <a:solidFill>
                  <a:srgbClr val="000000"/>
                </a:solidFill>
                <a:latin typeface="Helvetica Neue Bold Condensed"/>
              </a:rPr>
              <a:t>5246-4225</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smtClean="0">
                <a:solidFill>
                  <a:srgbClr val="000000"/>
                </a:solidFill>
                <a:latin typeface="Helvetica Neue Bold Condensed"/>
              </a:rPr>
              <a:t>abraham</a:t>
            </a:r>
            <a:r>
              <a:rPr lang="es-ES_tradnl" sz="1400" dirty="0" smtClean="0">
                <a:solidFill>
                  <a:srgbClr val="000000"/>
                </a:solidFill>
                <a:latin typeface="Helvetica Neue Bold Condensed"/>
                <a:hlinkClick r:id="rId2"/>
              </a:rPr>
              <a:t>.guzman@adrisa.com.mx</a:t>
            </a:r>
            <a:endParaRPr lang="es-ES_tradnl" sz="1400" dirty="0">
              <a:solidFill>
                <a:srgbClr val="000000"/>
              </a:solidFill>
              <a:latin typeface="Helvetica Neue Bold Condensed"/>
              <a:hlinkClick r:id="rId2"/>
            </a:endParaRPr>
          </a:p>
          <a:p>
            <a:pPr eaLnBrk="0" hangingPunct="0">
              <a:buFont typeface="CG Times (W1)" pitchFamily="18" charset="0"/>
              <a:buNone/>
            </a:pPr>
            <a:r>
              <a:rPr lang="es-ES_tradnl" sz="1400" dirty="0">
                <a:solidFill>
                  <a:srgbClr val="000000"/>
                </a:solidFill>
                <a:latin typeface="Helvetica Neue Bold Condensed"/>
              </a:rPr>
              <a:t>Cel. 04455 </a:t>
            </a:r>
            <a:r>
              <a:rPr lang="es-ES_tradnl" sz="1400" dirty="0" smtClean="0">
                <a:solidFill>
                  <a:srgbClr val="000000"/>
                </a:solidFill>
                <a:latin typeface="Helvetica Neue Bold Condensed"/>
              </a:rPr>
              <a:t>2335-2738</a:t>
            </a:r>
            <a:endParaRPr lang="es-ES_tradnl" sz="1400" dirty="0">
              <a:solidFill>
                <a:srgbClr val="000000"/>
              </a:solidFill>
              <a:latin typeface="Helvetica Neue Bold Condensed"/>
            </a:endParaRPr>
          </a:p>
          <a:p>
            <a:pPr eaLnBrk="0" hangingPunct="0">
              <a:buFont typeface="CG Times (W1)" pitchFamily="18" charset="0"/>
              <a:buNone/>
            </a:pPr>
            <a:endParaRPr lang="es-ES_tradnl" sz="1400" dirty="0">
              <a:solidFill>
                <a:srgbClr val="000000"/>
              </a:solidFill>
              <a:latin typeface="Helvetica Neue Bold Condensed"/>
            </a:endParaRPr>
          </a:p>
          <a:p>
            <a:pPr eaLnBrk="0" hangingPunct="0">
              <a:buFont typeface="CG Times (W1)" pitchFamily="18" charset="0"/>
              <a:buNone/>
            </a:pPr>
            <a:r>
              <a:rPr lang="es-ES_tradnl" sz="1400" b="1" dirty="0" smtClean="0">
                <a:solidFill>
                  <a:srgbClr val="000000"/>
                </a:solidFill>
                <a:latin typeface="Helvetica Neue Bold Condensed"/>
              </a:rPr>
              <a:t>Axel Balderas Vega</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Tel. (0155) </a:t>
            </a:r>
            <a:r>
              <a:rPr lang="es-ES_tradnl" sz="1400" dirty="0" smtClean="0">
                <a:solidFill>
                  <a:srgbClr val="000000"/>
                </a:solidFill>
                <a:latin typeface="Helvetica Neue Bold Condensed"/>
              </a:rPr>
              <a:t>5246-4225</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smtClean="0">
                <a:solidFill>
                  <a:srgbClr val="000000"/>
                </a:solidFill>
                <a:latin typeface="Helvetica Neue Bold Condensed"/>
              </a:rPr>
              <a:t>marco.balderas</a:t>
            </a:r>
            <a:r>
              <a:rPr lang="es-ES_tradnl" sz="1400" dirty="0" smtClean="0">
                <a:solidFill>
                  <a:srgbClr val="000000"/>
                </a:solidFill>
                <a:latin typeface="Helvetica Neue Bold Condensed"/>
                <a:hlinkClick r:id="rId2"/>
              </a:rPr>
              <a:t>@adrisa.com.mx</a:t>
            </a:r>
            <a:endParaRPr lang="es-ES_tradnl" sz="1400" dirty="0">
              <a:solidFill>
                <a:srgbClr val="000000"/>
              </a:solidFill>
              <a:latin typeface="Helvetica Neue Bold Condensed"/>
              <a:hlinkClick r:id="rId2"/>
            </a:endParaRPr>
          </a:p>
          <a:p>
            <a:pPr eaLnBrk="0" hangingPunct="0">
              <a:buFont typeface="CG Times (W1)" pitchFamily="18" charset="0"/>
              <a:buNone/>
            </a:pPr>
            <a:r>
              <a:rPr lang="es-ES_tradnl" sz="1400" dirty="0">
                <a:solidFill>
                  <a:srgbClr val="000000"/>
                </a:solidFill>
                <a:latin typeface="Helvetica Neue Bold Condensed"/>
              </a:rPr>
              <a:t>Cel. </a:t>
            </a:r>
            <a:r>
              <a:rPr lang="es-ES_tradnl" sz="1400" dirty="0" smtClean="0">
                <a:solidFill>
                  <a:srgbClr val="000000"/>
                </a:solidFill>
                <a:latin typeface="Helvetica Neue Bold Condensed"/>
              </a:rPr>
              <a:t>04455-5418-0003</a:t>
            </a:r>
            <a:endParaRPr lang="es-ES_tradnl" sz="1400" dirty="0">
              <a:solidFill>
                <a:srgbClr val="000000"/>
              </a:solidFill>
              <a:latin typeface="Helvetica Neue Bold Condensed"/>
            </a:endParaRPr>
          </a:p>
          <a:p>
            <a:endParaRPr lang="es-MX" dirty="0"/>
          </a:p>
        </p:txBody>
      </p:sp>
    </p:spTree>
    <p:extLst>
      <p:ext uri="{BB962C8B-B14F-4D97-AF65-F5344CB8AC3E}">
        <p14:creationId xmlns:p14="http://schemas.microsoft.com/office/powerpoint/2010/main" val="218152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8702" y="4118601"/>
            <a:ext cx="8049496" cy="1470025"/>
          </a:xfrm>
        </p:spPr>
        <p:txBody>
          <a:bodyPr>
            <a:normAutofit/>
          </a:bodyPr>
          <a:lstStyle/>
          <a:p>
            <a:r>
              <a:rPr lang="es-ES" dirty="0" smtClean="0"/>
              <a:t>Seguro de</a:t>
            </a:r>
            <a:br>
              <a:rPr lang="es-ES" dirty="0" smtClean="0"/>
            </a:br>
            <a:r>
              <a:rPr lang="es-ES" dirty="0" smtClean="0"/>
              <a:t>Casa Habitación</a:t>
            </a:r>
            <a:endParaRPr lang="es-ES" dirty="0"/>
          </a:p>
        </p:txBody>
      </p:sp>
    </p:spTree>
    <p:extLst>
      <p:ext uri="{BB962C8B-B14F-4D97-AF65-F5344CB8AC3E}">
        <p14:creationId xmlns:p14="http://schemas.microsoft.com/office/powerpoint/2010/main" val="161481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arlos Trabajo\Servicios\casahabitacion naran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86" y="2731349"/>
            <a:ext cx="1930850" cy="193085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3357348" y="3013113"/>
            <a:ext cx="5080849" cy="1470025"/>
          </a:xfrm>
          <a:prstGeom prst="rect">
            <a:avLst/>
          </a:prstGeom>
        </p:spPr>
        <p:txBody>
          <a:bodyPr>
            <a:normAutofit/>
          </a:bodyPr>
          <a:lstStyle>
            <a:lvl1pPr algn="l" defTabSz="457200" rtl="0" eaLnBrk="1" latinLnBrk="0" hangingPunct="1">
              <a:spcBef>
                <a:spcPct val="0"/>
              </a:spcBef>
              <a:buNone/>
              <a:defRPr sz="3600" b="0" i="0" kern="1200">
                <a:solidFill>
                  <a:schemeClr val="tx1"/>
                </a:solidFill>
                <a:latin typeface="Helvetica Neue Bold Condensed"/>
                <a:ea typeface="+mj-ea"/>
                <a:cs typeface="Helvetica Neue Bold Condensed"/>
              </a:defRPr>
            </a:lvl1pPr>
          </a:lstStyle>
          <a:p>
            <a:r>
              <a:rPr lang="es-ES" dirty="0" smtClean="0">
                <a:solidFill>
                  <a:schemeClr val="bg1"/>
                </a:solidFill>
              </a:rPr>
              <a:t>Estamos para</a:t>
            </a:r>
          </a:p>
          <a:p>
            <a:r>
              <a:rPr lang="es-ES" dirty="0" smtClean="0">
                <a:solidFill>
                  <a:schemeClr val="bg1"/>
                </a:solidFill>
              </a:rPr>
              <a:t>serviles</a:t>
            </a:r>
            <a:endParaRPr lang="es-ES" dirty="0">
              <a:solidFill>
                <a:schemeClr val="bg1"/>
              </a:solidFill>
            </a:endParaRPr>
          </a:p>
        </p:txBody>
      </p:sp>
    </p:spTree>
    <p:extLst>
      <p:ext uri="{BB962C8B-B14F-4D97-AF65-F5344CB8AC3E}">
        <p14:creationId xmlns:p14="http://schemas.microsoft.com/office/powerpoint/2010/main" val="219075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4952" y="725778"/>
            <a:ext cx="8049496" cy="1150522"/>
          </a:xfrm>
        </p:spPr>
        <p:txBody>
          <a:bodyPr/>
          <a:lstStyle/>
          <a:p>
            <a:r>
              <a:rPr lang="es-ES" dirty="0" smtClean="0"/>
              <a:t>Contenido</a:t>
            </a:r>
            <a:endParaRPr lang="es-ES" dirty="0"/>
          </a:p>
        </p:txBody>
      </p:sp>
      <p:sp>
        <p:nvSpPr>
          <p:cNvPr id="3" name="Subtítulo 2"/>
          <p:cNvSpPr>
            <a:spLocks noGrp="1"/>
          </p:cNvSpPr>
          <p:nvPr>
            <p:ph type="subTitle" idx="1"/>
          </p:nvPr>
        </p:nvSpPr>
        <p:spPr>
          <a:xfrm>
            <a:off x="554952" y="2351407"/>
            <a:ext cx="8049496" cy="2068524"/>
          </a:xfrm>
        </p:spPr>
        <p:txBody>
          <a:bodyPr/>
          <a:lstStyle/>
          <a:p>
            <a:pPr marL="285750" indent="-285750">
              <a:buFont typeface="Arial" panose="020B0604020202020204" pitchFamily="34" charset="0"/>
              <a:buChar char="•"/>
            </a:pPr>
            <a:r>
              <a:rPr lang="es-ES" dirty="0" smtClean="0">
                <a:latin typeface="Helvetica Neue Bold Condensed"/>
              </a:rPr>
              <a:t>Características del Seguro de Casa Habitación</a:t>
            </a:r>
          </a:p>
          <a:p>
            <a:pPr marL="285750" indent="-285750">
              <a:buFont typeface="Arial" panose="020B0604020202020204" pitchFamily="34" charset="0"/>
              <a:buChar char="•"/>
            </a:pPr>
            <a:r>
              <a:rPr lang="es-ES" dirty="0" smtClean="0">
                <a:latin typeface="Helvetica Neue Bold Condensed"/>
              </a:rPr>
              <a:t>Bienes Cubiertos y Deducibles</a:t>
            </a:r>
          </a:p>
          <a:p>
            <a:pPr marL="285750" indent="-285750">
              <a:buFont typeface="Arial" panose="020B0604020202020204" pitchFamily="34" charset="0"/>
              <a:buChar char="•"/>
            </a:pPr>
            <a:r>
              <a:rPr lang="es-ES" dirty="0" smtClean="0">
                <a:latin typeface="Helvetica Neue Bold Condensed"/>
              </a:rPr>
              <a:t>Beneficios Adicionales</a:t>
            </a:r>
          </a:p>
          <a:p>
            <a:pPr marL="285750" indent="-285750">
              <a:buFont typeface="Arial" panose="020B0604020202020204" pitchFamily="34" charset="0"/>
              <a:buChar char="•"/>
            </a:pPr>
            <a:r>
              <a:rPr lang="es-ES" dirty="0" smtClean="0">
                <a:latin typeface="Helvetica Neue Bold Condensed"/>
              </a:rPr>
              <a:t>Que hacer en caso de Siniestro</a:t>
            </a:r>
          </a:p>
          <a:p>
            <a:pPr marL="285750" indent="-285750">
              <a:buFont typeface="Arial" panose="020B0604020202020204" pitchFamily="34" charset="0"/>
              <a:buChar char="•"/>
            </a:pPr>
            <a:r>
              <a:rPr lang="es-ES" dirty="0" smtClean="0">
                <a:latin typeface="Helvetica Neue Bold Condensed"/>
              </a:rPr>
              <a:t>Contactos</a:t>
            </a:r>
            <a:endParaRPr lang="es-ES" dirty="0">
              <a:latin typeface="Helvetica Neue Bold Condensed"/>
            </a:endParaRPr>
          </a:p>
        </p:txBody>
      </p:sp>
    </p:spTree>
    <p:extLst>
      <p:ext uri="{BB962C8B-B14F-4D97-AF65-F5344CB8AC3E}">
        <p14:creationId xmlns:p14="http://schemas.microsoft.com/office/powerpoint/2010/main" val="272923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Seguro de Casa Habitación</a:t>
            </a:r>
            <a:endParaRPr lang="es-ES" dirty="0"/>
          </a:p>
        </p:txBody>
      </p:sp>
      <p:sp>
        <p:nvSpPr>
          <p:cNvPr id="3" name="Marcador de contenido 2"/>
          <p:cNvSpPr>
            <a:spLocks noGrp="1"/>
          </p:cNvSpPr>
          <p:nvPr>
            <p:ph idx="1"/>
          </p:nvPr>
        </p:nvSpPr>
        <p:spPr/>
        <p:txBody>
          <a:bodyPr/>
          <a:lstStyle/>
          <a:p>
            <a:pPr marL="0" indent="0" algn="just">
              <a:buNone/>
            </a:pPr>
            <a:r>
              <a:rPr lang="es-ES" dirty="0" smtClean="0">
                <a:solidFill>
                  <a:srgbClr val="000000"/>
                </a:solidFill>
                <a:latin typeface="Helvetica Neue Bold Condensed"/>
              </a:rPr>
              <a:t>Pensando </a:t>
            </a:r>
            <a:r>
              <a:rPr lang="es-ES" dirty="0">
                <a:solidFill>
                  <a:srgbClr val="000000"/>
                </a:solidFill>
                <a:latin typeface="Helvetica Neue Bold Condensed"/>
              </a:rPr>
              <a:t>en protegerte a ti, a tu familia y a tus pertenencias, hemos diseñado junto con </a:t>
            </a:r>
            <a:r>
              <a:rPr lang="es-MX" dirty="0">
                <a:solidFill>
                  <a:srgbClr val="000000"/>
                </a:solidFill>
                <a:latin typeface="Helvetica Neue Bold Condensed"/>
              </a:rPr>
              <a:t>Zurich de México, S.A.</a:t>
            </a:r>
            <a:r>
              <a:rPr lang="es-ES" dirty="0">
                <a:solidFill>
                  <a:srgbClr val="000000"/>
                </a:solidFill>
                <a:latin typeface="Helvetica Neue Bold Condensed"/>
              </a:rPr>
              <a:t> el mejor producto de protección patrimonial que ampara tu casa y sus contenidos contra los </a:t>
            </a:r>
            <a:r>
              <a:rPr lang="es-ES" dirty="0" smtClean="0">
                <a:solidFill>
                  <a:srgbClr val="000000"/>
                </a:solidFill>
                <a:latin typeface="Helvetica Neue Bold Condensed"/>
              </a:rPr>
              <a:t>principales riesgos </a:t>
            </a:r>
            <a:r>
              <a:rPr lang="es-ES" dirty="0">
                <a:solidFill>
                  <a:srgbClr val="000000"/>
                </a:solidFill>
                <a:latin typeface="Helvetica Neue Bold Condensed"/>
              </a:rPr>
              <a:t>a los que se encuentran </a:t>
            </a:r>
            <a:r>
              <a:rPr lang="es-ES" dirty="0" smtClean="0">
                <a:solidFill>
                  <a:srgbClr val="000000"/>
                </a:solidFill>
                <a:latin typeface="Helvetica Neue Bold Condensed"/>
              </a:rPr>
              <a:t>expuestos.</a:t>
            </a:r>
          </a:p>
          <a:p>
            <a:pPr marL="0" indent="0">
              <a:buNone/>
            </a:pPr>
            <a:endParaRPr lang="es-ES" dirty="0"/>
          </a:p>
          <a:p>
            <a:pPr marL="0" indent="0">
              <a:buNone/>
            </a:pP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622442707"/>
              </p:ext>
            </p:extLst>
          </p:nvPr>
        </p:nvGraphicFramePr>
        <p:xfrm>
          <a:off x="1679805" y="3150493"/>
          <a:ext cx="1885950" cy="1408113"/>
        </p:xfrm>
        <a:graphic>
          <a:graphicData uri="http://schemas.openxmlformats.org/presentationml/2006/ole">
            <mc:AlternateContent xmlns:mc="http://schemas.openxmlformats.org/markup-compatibility/2006">
              <mc:Choice xmlns:v="urn:schemas-microsoft-com:vml" Requires="v">
                <p:oleObj spid="_x0000_s1074" name="Imagen de mapa de bits" r:id="rId3" imgW="2181240" imgH="1628640" progId="Paint.Picture">
                  <p:embed/>
                </p:oleObj>
              </mc:Choice>
              <mc:Fallback>
                <p:oleObj name="Imagen de mapa de bits" r:id="rId3" imgW="2181240" imgH="1628640" progId="Paint.Picture">
                  <p:embed/>
                  <p:pic>
                    <p:nvPicPr>
                      <p:cNvPr id="0" name=""/>
                      <p:cNvPicPr>
                        <a:picLocks noChangeAspect="1" noChangeArrowheads="1"/>
                      </p:cNvPicPr>
                      <p:nvPr/>
                    </p:nvPicPr>
                    <p:blipFill>
                      <a:blip r:embed="rId4"/>
                      <a:srcRect/>
                      <a:stretch>
                        <a:fillRect/>
                      </a:stretch>
                    </p:blipFill>
                    <p:spPr bwMode="auto">
                      <a:xfrm>
                        <a:off x="1679805" y="3150493"/>
                        <a:ext cx="18859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1036" descr="http://www.drburch.com/image-files/happy-family-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213" y="2940150"/>
            <a:ext cx="1335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Objeto"/>
          <p:cNvGraphicFramePr>
            <a:graphicFrameLocks noChangeAspect="1"/>
          </p:cNvGraphicFramePr>
          <p:nvPr>
            <p:extLst>
              <p:ext uri="{D42A27DB-BD31-4B8C-83A1-F6EECF244321}">
                <p14:modId xmlns:p14="http://schemas.microsoft.com/office/powerpoint/2010/main" val="2870424993"/>
              </p:ext>
            </p:extLst>
          </p:nvPr>
        </p:nvGraphicFramePr>
        <p:xfrm>
          <a:off x="3188525" y="3778350"/>
          <a:ext cx="2359025" cy="1447800"/>
        </p:xfrm>
        <a:graphic>
          <a:graphicData uri="http://schemas.openxmlformats.org/presentationml/2006/ole">
            <mc:AlternateContent xmlns:mc="http://schemas.openxmlformats.org/markup-compatibility/2006">
              <mc:Choice xmlns:v="urn:schemas-microsoft-com:vml" Requires="v">
                <p:oleObj spid="_x0000_s1075" name="Imagen de mapa de bits" r:id="rId6" imgW="0" imgH="0" progId="Paint.Picture">
                  <p:embed/>
                </p:oleObj>
              </mc:Choice>
              <mc:Fallback>
                <p:oleObj name="Imagen de mapa de bits" r:id="rId6" imgW="0" imgH="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525" y="3778350"/>
                        <a:ext cx="23590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415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6" name="Group 33"/>
          <p:cNvGraphicFramePr>
            <a:graphicFrameLocks noGrp="1"/>
          </p:cNvGraphicFramePr>
          <p:nvPr>
            <p:extLst>
              <p:ext uri="{D42A27DB-BD31-4B8C-83A1-F6EECF244321}">
                <p14:modId xmlns:p14="http://schemas.microsoft.com/office/powerpoint/2010/main" val="3679510055"/>
              </p:ext>
            </p:extLst>
          </p:nvPr>
        </p:nvGraphicFramePr>
        <p:xfrm>
          <a:off x="700625" y="1543811"/>
          <a:ext cx="7790232" cy="3929954"/>
        </p:xfrm>
        <a:graphic>
          <a:graphicData uri="http://schemas.openxmlformats.org/drawingml/2006/table">
            <a:tbl>
              <a:tblPr/>
              <a:tblGrid>
                <a:gridCol w="4908401"/>
                <a:gridCol w="2881831"/>
              </a:tblGrid>
              <a:tr h="35910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endParaRPr kumimoji="0" lang="es-ES" sz="1400" b="1" i="0" u="none" strike="noStrike" cap="none" normalizeH="0" baseline="0" dirty="0" smtClean="0">
                        <a:ln>
                          <a:noFill/>
                        </a:ln>
                        <a:solidFill>
                          <a:srgbClr val="000000"/>
                        </a:solidFill>
                        <a:effectLst/>
                        <a:latin typeface="Helvetica Neue Bold Condensed"/>
                      </a:endParaRPr>
                    </a:p>
                  </a:txBody>
                  <a:tcPr marT="45724" marB="45724" horzOverflow="overflow">
                    <a:lnL>
                      <a:noFill/>
                    </a:lnL>
                    <a:lnR>
                      <a:noFill/>
                    </a:lnR>
                    <a:lnT>
                      <a:noFill/>
                    </a:lnT>
                    <a:lnB>
                      <a:noFill/>
                    </a:lnB>
                    <a:lnTlToBr>
                      <a:noFill/>
                    </a:lnTlToBr>
                    <a:lnBlToTr>
                      <a:noFill/>
                    </a:lnBlToTr>
                    <a:noFill/>
                  </a:tcPr>
                </a:tc>
              </a:tr>
              <a:tr h="3570846">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Incendio, rayo y explosión de la Construcción</a:t>
                      </a:r>
                      <a:r>
                        <a:rPr kumimoji="0" lang="es-ES_tradnl" sz="1400" b="0" i="0" u="none" strike="noStrike" cap="none" normalizeH="0" baseline="0" dirty="0" smtClean="0">
                          <a:ln>
                            <a:noFill/>
                          </a:ln>
                          <a:solidFill>
                            <a:srgbClr val="000000"/>
                          </a:solidFill>
                          <a:effectLst/>
                          <a:latin typeface="Helvetica Neue Bold Condensed"/>
                        </a:rPr>
                        <a:t> Incluye los daños a la edificación, sin incluir terreno, ni cimentación.</a:t>
                      </a:r>
                    </a:p>
                    <a:p>
                      <a:pPr marL="0" marR="0" lvl="0" indent="0" algn="just" defTabSz="914400" rtl="0" eaLnBrk="0" fontAlgn="base" latinLnBrk="0" hangingPunct="0">
                        <a:lnSpc>
                          <a:spcPct val="100000"/>
                        </a:lnSpc>
                        <a:spcBef>
                          <a:spcPct val="5000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Incendio, rayo y explosión de Contenidos </a:t>
                      </a:r>
                      <a:r>
                        <a:rPr kumimoji="0" lang="es-ES_tradnl" sz="1400" b="0" i="0" u="none" strike="noStrike" cap="none" normalizeH="0" baseline="0" dirty="0" smtClean="0">
                          <a:ln>
                            <a:noFill/>
                          </a:ln>
                          <a:solidFill>
                            <a:srgbClr val="000000"/>
                          </a:solidFill>
                          <a:effectLst/>
                          <a:latin typeface="Helvetica Neue Bold Condensed"/>
                        </a:rPr>
                        <a:t>Incluye los daños a los bienes muebles, menaje de casa, blancos excluyendo equipos electrónicos.</a:t>
                      </a:r>
                    </a:p>
                    <a:p>
                      <a:pPr marL="0" marR="0" lvl="0" indent="0" algn="just" defTabSz="914400" rtl="0" eaLnBrk="0" fontAlgn="base" latinLnBrk="0" hangingPunct="0">
                        <a:lnSpc>
                          <a:spcPct val="13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30000"/>
                        </a:lnSpc>
                        <a:spcBef>
                          <a:spcPct val="0"/>
                        </a:spcBef>
                        <a:spcAft>
                          <a:spcPct val="0"/>
                        </a:spcAft>
                        <a:buClrTx/>
                        <a:buSzTx/>
                        <a:buFontTx/>
                        <a:buNone/>
                        <a:tabLst/>
                      </a:pPr>
                      <a:endParaRPr kumimoji="0" lang="es-MX" sz="1400" b="1"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3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Helvetica Neue Bold Condensed"/>
                        </a:rPr>
                        <a:t>Rotura o filtraciones</a:t>
                      </a:r>
                      <a:r>
                        <a:rPr kumimoji="0" lang="es-MX" sz="1400" b="0" i="0" u="none" strike="noStrike" cap="none" normalizeH="0" baseline="0" dirty="0" smtClean="0">
                          <a:ln>
                            <a:noFill/>
                          </a:ln>
                          <a:solidFill>
                            <a:srgbClr val="000000"/>
                          </a:solidFill>
                          <a:effectLst/>
                          <a:latin typeface="Helvetica Neue Bold Condensed"/>
                        </a:rPr>
                        <a:t> accidentales de tuberías y sistemas de abastecimientos de agua</a:t>
                      </a:r>
                    </a:p>
                    <a:p>
                      <a:pPr marL="0" marR="0" lvl="0" indent="0" algn="just" defTabSz="914400" rtl="0" eaLnBrk="0" fontAlgn="base" latinLnBrk="0" hangingPunct="0">
                        <a:lnSpc>
                          <a:spcPct val="13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Helvetica Neue Bold Condensed"/>
                        </a:rPr>
                        <a:t> </a:t>
                      </a:r>
                    </a:p>
                    <a:p>
                      <a:pPr marL="0" marR="0" lvl="0" indent="0" algn="just" defTabSz="914400" rtl="0" eaLnBrk="0" fontAlgn="base" latinLnBrk="0" hangingPunct="0">
                        <a:lnSpc>
                          <a:spcPct val="13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Helvetica Neue Bold Condensed"/>
                        </a:rPr>
                        <a:t>Caída de Arboles, Caída de Aviones</a:t>
                      </a:r>
                      <a:endParaRPr kumimoji="0" lang="es-ES" sz="1400" b="1" i="0" u="none" strike="noStrike" cap="none" normalizeH="0" baseline="0" dirty="0" smtClean="0">
                        <a:ln>
                          <a:noFill/>
                        </a:ln>
                        <a:solidFill>
                          <a:srgbClr val="000000"/>
                        </a:solidFill>
                        <a:effectLst/>
                        <a:latin typeface="Helvetica Neue Bold Condensed"/>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Sin deducible.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_tradnl" sz="1400" b="0" i="0" u="none" strike="noStrike" cap="none" normalizeH="0" baseline="0" dirty="0" smtClean="0">
                          <a:ln>
                            <a:noFill/>
                          </a:ln>
                          <a:solidFill>
                            <a:srgbClr val="000000"/>
                          </a:solidFill>
                          <a:effectLst/>
                          <a:latin typeface="Helvetica Neue Bold Condensed"/>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_tradnl" sz="1400" b="0" i="0" u="none" strike="noStrike" cap="none" normalizeH="0" baseline="0" dirty="0" smtClean="0">
                          <a:ln>
                            <a:noFill/>
                          </a:ln>
                          <a:solidFill>
                            <a:srgbClr val="000000"/>
                          </a:solidFill>
                          <a:effectLst/>
                          <a:latin typeface="Helvetica Neue Bold Condensed"/>
                        </a:rPr>
                        <a:t>  </a:t>
                      </a:r>
                      <a:r>
                        <a:rPr kumimoji="0" lang="es-ES_tradnl" sz="1400" b="1" i="0" u="none" strike="noStrike" cap="none" normalizeH="0" baseline="0" dirty="0" smtClean="0">
                          <a:ln>
                            <a:noFill/>
                          </a:ln>
                          <a:solidFill>
                            <a:srgbClr val="000000"/>
                          </a:solidFill>
                          <a:effectLst/>
                          <a:latin typeface="Helvetica Neue Bold Condensed"/>
                        </a:rPr>
                        <a:t>1% de la pérdida con       mínimo de $1,000 M.N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rgbClr val="000000"/>
                        </a:solidFill>
                        <a:effectLst/>
                        <a:latin typeface="Helvetica Neue Bold Condensed"/>
                      </a:endParaRPr>
                    </a:p>
                  </a:txBody>
                  <a:tcPr marT="45724" marB="45724" horzOverflow="overflow">
                    <a:lnL>
                      <a:noFill/>
                    </a:lnL>
                    <a:lnR>
                      <a:noFill/>
                    </a:lnR>
                    <a:lnT>
                      <a:noFill/>
                    </a:lnT>
                    <a:lnB>
                      <a:noFill/>
                    </a:lnB>
                    <a:lnTlToBr>
                      <a:noFill/>
                    </a:lnTlToBr>
                    <a:lnBlToTr>
                      <a:noFill/>
                    </a:lnBlToTr>
                    <a:noFill/>
                  </a:tcPr>
                </a:tc>
              </a:tr>
            </a:tbl>
          </a:graphicData>
        </a:graphic>
      </p:graphicFrame>
      <p:pic>
        <p:nvPicPr>
          <p:cNvPr id="7" name="Picture 16" descr="F:\Informatica 2003\Direccion\Claudia\PRESENTACIONES2003\clipart\incendio.gif"/>
          <p:cNvPicPr>
            <a:picLocks noChangeAspect="1" noChangeArrowheads="1"/>
          </p:cNvPicPr>
          <p:nvPr/>
        </p:nvPicPr>
        <p:blipFill>
          <a:blip r:embed="rId2">
            <a:lum bright="18000"/>
            <a:extLst>
              <a:ext uri="{28A0092B-C50C-407E-A947-70E740481C1C}">
                <a14:useLocalDpi xmlns:a14="http://schemas.microsoft.com/office/drawing/2010/main" val="0"/>
              </a:ext>
            </a:extLst>
          </a:blip>
          <a:srcRect l="7587" t="26180"/>
          <a:stretch>
            <a:fillRect/>
          </a:stretch>
        </p:blipFill>
        <p:spPr bwMode="auto">
          <a:xfrm>
            <a:off x="6198592" y="2363219"/>
            <a:ext cx="20034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82" descr="imgESP13825_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504740"/>
            <a:ext cx="1447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29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034648"/>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10" name="Group 12"/>
          <p:cNvGraphicFramePr>
            <a:graphicFrameLocks noGrp="1"/>
          </p:cNvGraphicFramePr>
          <p:nvPr>
            <p:extLst>
              <p:ext uri="{D42A27DB-BD31-4B8C-83A1-F6EECF244321}">
                <p14:modId xmlns:p14="http://schemas.microsoft.com/office/powerpoint/2010/main" val="1010423692"/>
              </p:ext>
            </p:extLst>
          </p:nvPr>
        </p:nvGraphicFramePr>
        <p:xfrm>
          <a:off x="304800" y="1425735"/>
          <a:ext cx="8299648" cy="4036913"/>
        </p:xfrm>
        <a:graphic>
          <a:graphicData uri="http://schemas.openxmlformats.org/drawingml/2006/table">
            <a:tbl>
              <a:tblPr/>
              <a:tblGrid>
                <a:gridCol w="4364297"/>
                <a:gridCol w="3935351"/>
              </a:tblGrid>
              <a:tr h="346619">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endParaRPr kumimoji="0" lang="es-ES" sz="1400" b="1" i="0" u="none" strike="noStrike" cap="none" normalizeH="0" baseline="0" dirty="0" smtClean="0">
                        <a:ln>
                          <a:noFill/>
                        </a:ln>
                        <a:solidFill>
                          <a:srgbClr val="000000"/>
                        </a:solidFill>
                        <a:effectLst/>
                        <a:latin typeface="Helvetica Neue Bold Condensed"/>
                      </a:endParaRPr>
                    </a:p>
                  </a:txBody>
                  <a:tcPr marT="45723" marB="45723" horzOverflow="overflow">
                    <a:lnL>
                      <a:noFill/>
                    </a:lnL>
                    <a:lnR>
                      <a:noFill/>
                    </a:lnR>
                    <a:lnT>
                      <a:noFill/>
                    </a:lnT>
                    <a:lnB>
                      <a:noFill/>
                    </a:lnB>
                    <a:lnTlToBr>
                      <a:noFill/>
                    </a:lnTlToBr>
                    <a:lnBlToTr>
                      <a:noFill/>
                    </a:lnBlToTr>
                    <a:noFill/>
                  </a:tcPr>
                </a:tc>
              </a:tr>
              <a:tr h="36902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Terremoto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Riesgos Hidrometeorológicos.</a:t>
                      </a:r>
                    </a:p>
                  </a:txBody>
                  <a:tcPr marT="45723" marB="45723"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Zona 1 y 2: 2% de la pérdida con mínimo de $1,000.00 M.N. y coaseguro del 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Zona 3: 3% de la Suma Asegurada del Edificio y/o Sus Contenidos con mínimo de $ 1,000 M.N. y Coaseguro del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1% de la pérdida con mínimo de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$1,0000 M.N. y coaseguro del 10%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txBody>
                  <a:tcPr marT="45723" marB="45723" horzOverflow="overflow">
                    <a:lnL>
                      <a:noFill/>
                    </a:lnL>
                    <a:lnR>
                      <a:noFill/>
                    </a:lnR>
                    <a:lnT>
                      <a:noFill/>
                    </a:lnT>
                    <a:lnB>
                      <a:noFill/>
                    </a:lnB>
                    <a:lnTlToBr>
                      <a:noFill/>
                    </a:lnTlToBr>
                    <a:lnBlToTr>
                      <a:noFill/>
                    </a:lnBlToTr>
                    <a:noFill/>
                  </a:tcPr>
                </a:tc>
              </a:tr>
            </a:tbl>
          </a:graphicData>
        </a:graphic>
      </p:graphicFrame>
      <p:pic>
        <p:nvPicPr>
          <p:cNvPr id="11" name="Picture 1081"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88" y="2161650"/>
            <a:ext cx="2590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89"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060902"/>
            <a:ext cx="2336750" cy="15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951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153085"/>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10" name="Group 9"/>
          <p:cNvGraphicFramePr>
            <a:graphicFrameLocks noGrp="1"/>
          </p:cNvGraphicFramePr>
          <p:nvPr>
            <p:extLst>
              <p:ext uri="{D42A27DB-BD31-4B8C-83A1-F6EECF244321}">
                <p14:modId xmlns:p14="http://schemas.microsoft.com/office/powerpoint/2010/main" val="3263991695"/>
              </p:ext>
            </p:extLst>
          </p:nvPr>
        </p:nvGraphicFramePr>
        <p:xfrm>
          <a:off x="304800" y="1513125"/>
          <a:ext cx="8686800" cy="4078288"/>
        </p:xfrm>
        <a:graphic>
          <a:graphicData uri="http://schemas.openxmlformats.org/drawingml/2006/table">
            <a:tbl>
              <a:tblPr/>
              <a:tblGrid>
                <a:gridCol w="4724400"/>
                <a:gridCol w="3962400"/>
              </a:tblGrid>
              <a:tr h="69495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rgbClr val="000000"/>
                        </a:solidFill>
                        <a:effectLst/>
                        <a:latin typeface="Helvetica Neue Bold Condensed"/>
                      </a:endParaRPr>
                    </a:p>
                  </a:txBody>
                  <a:tcPr marT="45721" marB="45721" horzOverflow="overflow">
                    <a:lnL>
                      <a:noFill/>
                    </a:lnL>
                    <a:lnR>
                      <a:noFill/>
                    </a:lnR>
                    <a:lnT>
                      <a:noFill/>
                    </a:lnT>
                    <a:lnB>
                      <a:noFill/>
                    </a:lnB>
                    <a:lnTlToBr>
                      <a:noFill/>
                    </a:lnTlToBr>
                    <a:lnBlToTr>
                      <a:noFill/>
                    </a:lnBlToTr>
                    <a:noFill/>
                  </a:tcPr>
                </a:tc>
              </a:tr>
              <a:tr h="3383333">
                <a:tc>
                  <a:txBody>
                    <a:bodyPr/>
                    <a:lstStyle/>
                    <a:p>
                      <a:pPr marL="0" marR="0" lvl="1"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Remoción de escombros</a:t>
                      </a:r>
                      <a:r>
                        <a:rPr kumimoji="0" lang="es-ES_tradnl" sz="1400" b="0" i="0" u="none" strike="noStrike" cap="none" normalizeH="0" baseline="0" dirty="0" smtClean="0">
                          <a:ln>
                            <a:noFill/>
                          </a:ln>
                          <a:solidFill>
                            <a:srgbClr val="000000"/>
                          </a:solidFill>
                          <a:effectLst/>
                          <a:latin typeface="Helvetica Neue Bold Condensed"/>
                        </a:rPr>
                        <a:t>.- Demoliciones, limpieza o acarreos.</a:t>
                      </a:r>
                    </a:p>
                    <a:p>
                      <a:pPr marL="0" marR="0" lvl="1" indent="0" algn="just" defTabSz="914400" rtl="0" eaLnBrk="0" fontAlgn="base" latinLnBrk="0" hangingPunct="0">
                        <a:lnSpc>
                          <a:spcPct val="100000"/>
                        </a:lnSpc>
                        <a:spcBef>
                          <a:spcPct val="0"/>
                        </a:spcBef>
                        <a:spcAft>
                          <a:spcPct val="0"/>
                        </a:spcAft>
                        <a:buClrTx/>
                        <a:buSzTx/>
                        <a:buFontTx/>
                        <a:buChar char="-"/>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Helvetica Neue Bold Condensed"/>
                        </a:rPr>
                        <a:t> </a:t>
                      </a:r>
                      <a:endParaRPr kumimoji="0" lang="es-ES_tradnl" sz="1400" b="0" i="0" u="none" strike="noStrike" cap="none" normalizeH="0" baseline="0" dirty="0" smtClean="0">
                        <a:ln>
                          <a:noFill/>
                        </a:ln>
                        <a:solidFill>
                          <a:srgbClr val="000000"/>
                        </a:solidFill>
                        <a:effectLst/>
                        <a:latin typeface="Helvetica Neue Bold Condensed"/>
                      </a:endParaRPr>
                    </a:p>
                    <a:p>
                      <a:pPr marL="0" marR="0" lvl="1"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Helvetica Neue Bold Condensed"/>
                          <a:hlinkClick r:id="rId2"/>
                        </a:rPr>
                        <a:t> </a:t>
                      </a:r>
                      <a:endParaRPr kumimoji="0" lang="es-ES_tradnl" sz="1400" b="1" i="0" u="none" strike="noStrike" cap="none" normalizeH="0" baseline="0" dirty="0" smtClean="0">
                        <a:ln>
                          <a:noFill/>
                        </a:ln>
                        <a:solidFill>
                          <a:srgbClr val="000000"/>
                        </a:solidFill>
                        <a:effectLst/>
                        <a:latin typeface="Helvetica Neue Bold Condensed"/>
                      </a:endParaRPr>
                    </a:p>
                    <a:p>
                      <a:pPr marL="0" marR="0" lvl="1"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1"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1"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Gastos Extraordinarios.-</a:t>
                      </a:r>
                      <a:r>
                        <a:rPr kumimoji="0" lang="es-ES_tradnl" sz="1400" b="0" i="0" u="none" strike="noStrike" cap="none" normalizeH="0" baseline="0" dirty="0" smtClean="0">
                          <a:ln>
                            <a:noFill/>
                          </a:ln>
                          <a:solidFill>
                            <a:srgbClr val="000000"/>
                          </a:solidFill>
                          <a:effectLst/>
                          <a:latin typeface="Helvetica Neue Bold Condensed"/>
                        </a:rPr>
                        <a:t> Renta de casa ó casa de huéspedes, hotel, Gastos de mudanza,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Sin Deducible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Sin Deducible</a:t>
                      </a:r>
                    </a:p>
                  </a:txBody>
                  <a:tcPr marT="45721" marB="45721" horzOverflow="overflow">
                    <a:lnL>
                      <a:noFill/>
                    </a:lnL>
                    <a:lnR>
                      <a:noFill/>
                    </a:lnR>
                    <a:lnT>
                      <a:noFill/>
                    </a:lnT>
                    <a:lnB>
                      <a:noFill/>
                    </a:lnB>
                    <a:lnTlToBr>
                      <a:noFill/>
                    </a:lnTlToBr>
                    <a:lnBlToTr>
                      <a:noFill/>
                    </a:lnBlToTr>
                    <a:noFill/>
                  </a:tcPr>
                </a:tc>
              </a:tr>
            </a:tbl>
          </a:graphicData>
        </a:graphic>
      </p:graphicFrame>
      <p:pic>
        <p:nvPicPr>
          <p:cNvPr id="11" name="Picture 11" descr="http://alexkouri.com.pe/noticias/wp-content/uploads/2007/09/san-andres-pisco-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511" y="2566075"/>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95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Seguro de Casa Habitación</a:t>
            </a:r>
            <a:endParaRPr lang="es-ES" dirty="0"/>
          </a:p>
        </p:txBody>
      </p:sp>
      <p:sp>
        <p:nvSpPr>
          <p:cNvPr id="4" name="Marcador de texto 3"/>
          <p:cNvSpPr>
            <a:spLocks noGrp="1"/>
          </p:cNvSpPr>
          <p:nvPr>
            <p:ph type="body" idx="13"/>
          </p:nvPr>
        </p:nvSpPr>
        <p:spPr>
          <a:xfrm>
            <a:off x="539552"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9" name="Group 1062"/>
          <p:cNvGraphicFramePr>
            <a:graphicFrameLocks noGrp="1"/>
          </p:cNvGraphicFramePr>
          <p:nvPr>
            <p:extLst>
              <p:ext uri="{D42A27DB-BD31-4B8C-83A1-F6EECF244321}">
                <p14:modId xmlns:p14="http://schemas.microsoft.com/office/powerpoint/2010/main" val="3758578725"/>
              </p:ext>
            </p:extLst>
          </p:nvPr>
        </p:nvGraphicFramePr>
        <p:xfrm>
          <a:off x="145728" y="1694513"/>
          <a:ext cx="8443664" cy="3257550"/>
        </p:xfrm>
        <a:graphic>
          <a:graphicData uri="http://schemas.openxmlformats.org/drawingml/2006/table">
            <a:tbl>
              <a:tblPr/>
              <a:tblGrid>
                <a:gridCol w="4411216"/>
                <a:gridCol w="4032448"/>
              </a:tblGrid>
              <a:tr h="6950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pitchFamily="2" charset="0"/>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rgbClr val="000000"/>
                        </a:solidFill>
                        <a:effectLst/>
                        <a:latin typeface="Helvetica" pitchFamily="2" charset="0"/>
                      </a:endParaRPr>
                    </a:p>
                  </a:txBody>
                  <a:tcPr marT="45725" marB="45725" horzOverflow="overflow">
                    <a:lnL>
                      <a:noFill/>
                    </a:lnL>
                    <a:lnR cap="flat">
                      <a:noFill/>
                    </a:lnR>
                    <a:lnT cap="flat">
                      <a:noFill/>
                    </a:lnT>
                    <a:lnB>
                      <a:noFill/>
                    </a:lnB>
                    <a:lnTlToBr>
                      <a:noFill/>
                    </a:lnTlToBr>
                    <a:lnBlToTr>
                      <a:noFill/>
                    </a:lnBlToTr>
                    <a:noFill/>
                  </a:tcPr>
                </a:tc>
              </a:tr>
              <a:tr h="25625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Robo de contenidos</a:t>
                      </a:r>
                      <a:r>
                        <a:rPr kumimoji="0" lang="es-ES_tradnl" sz="1400" b="0" i="0" u="none" strike="noStrike" cap="none" normalizeH="0" baseline="0" dirty="0" smtClean="0">
                          <a:ln>
                            <a:noFill/>
                          </a:ln>
                          <a:solidFill>
                            <a:srgbClr val="000000"/>
                          </a:solidFill>
                          <a:effectLst/>
                          <a:latin typeface="Helvetica Neue Bold Condensed"/>
                        </a:rPr>
                        <a:t> de casa habitación. (Menaje de casa, Obras de arte, joyas, artículos de difícil reposición, etc.)</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rgbClr val="000000"/>
                          </a:solidFill>
                          <a:effectLst/>
                          <a:latin typeface="Helvetica Neue Bold Condensed"/>
                        </a:rPr>
                        <a:t>Está cubierto el robo con violencia física o moral.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400" b="0" i="0" u="sng" strike="noStrike" cap="none" normalizeH="0" baseline="0" dirty="0" smtClean="0">
                          <a:ln>
                            <a:noFill/>
                          </a:ln>
                          <a:solidFill>
                            <a:srgbClr val="000000"/>
                          </a:solidFill>
                          <a:effectLst/>
                          <a:latin typeface="Helvetica Neue Bold Condensed"/>
                        </a:rPr>
                        <a:t>No está cubierto el Robo sin violencia.</a:t>
                      </a:r>
                      <a:endParaRPr kumimoji="0" lang="es-ES_tradnl" sz="1400" b="1" i="0" u="sng" strike="noStrike" cap="none" normalizeH="0" baseline="0" dirty="0" smtClean="0">
                        <a:ln>
                          <a:noFill/>
                        </a:ln>
                        <a:solidFill>
                          <a:srgbClr val="000000"/>
                        </a:solidFill>
                        <a:effectLst/>
                        <a:latin typeface="Helvetica Neue Bold Condensed"/>
                      </a:endParaRPr>
                    </a:p>
                  </a:txBody>
                  <a:tcPr marT="45725" marB="45725"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pitchFamily="2" charset="0"/>
                        </a:rPr>
                        <a:t>10 % sobre la pérdida, con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pitchFamily="2" charset="0"/>
                        </a:rPr>
                        <a:t>un mínimo de $750.00 M.N.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txBody>
                  <a:tcPr marT="45725" marB="45725" horzOverflow="overflow">
                    <a:lnL>
                      <a:noFill/>
                    </a:lnL>
                    <a:lnR cap="flat">
                      <a:noFill/>
                    </a:lnR>
                    <a:lnT>
                      <a:noFill/>
                    </a:lnT>
                    <a:lnB cap="flat">
                      <a:noFill/>
                    </a:lnB>
                    <a:lnTlToBr>
                      <a:noFill/>
                    </a:lnTlToBr>
                    <a:lnBlToTr>
                      <a:noFill/>
                    </a:lnBlToTr>
                    <a:noFill/>
                  </a:tcPr>
                </a:tc>
              </a:tr>
            </a:tbl>
          </a:graphicData>
        </a:graphic>
      </p:graphicFrame>
      <p:pic>
        <p:nvPicPr>
          <p:cNvPr id="10" name="Picture 6" descr="F:\Informatica 2003\Direccion\Claudia\PRESENTACIONES2003\clipart\fotos\ptp\interior_ptp.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576888" y="3015363"/>
            <a:ext cx="21336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951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Seguro de Casa Habitación</a:t>
            </a:r>
            <a:endParaRPr lang="es-ES" dirty="0"/>
          </a:p>
        </p:txBody>
      </p:sp>
      <p:sp>
        <p:nvSpPr>
          <p:cNvPr id="4" name="Marcador de texto 3"/>
          <p:cNvSpPr>
            <a:spLocks noGrp="1"/>
          </p:cNvSpPr>
          <p:nvPr>
            <p:ph type="body" idx="13"/>
          </p:nvPr>
        </p:nvSpPr>
        <p:spPr>
          <a:xfrm>
            <a:off x="539552" y="1153709"/>
            <a:ext cx="8064896" cy="360040"/>
          </a:xfrm>
        </p:spPr>
        <p:txBody>
          <a:bodyPr/>
          <a:lstStyle/>
          <a:p>
            <a:r>
              <a:rPr lang="es-ES" dirty="0" smtClean="0">
                <a:latin typeface="Helvetica Neue Bold Condensed"/>
              </a:rPr>
              <a:t>Bienes Cubiertos y Deducibles</a:t>
            </a:r>
            <a:endParaRPr lang="es-ES" dirty="0">
              <a:latin typeface="Helvetica Neue Bold Condensed"/>
            </a:endParaRPr>
          </a:p>
        </p:txBody>
      </p:sp>
      <p:graphicFrame>
        <p:nvGraphicFramePr>
          <p:cNvPr id="10" name="Group 1048"/>
          <p:cNvGraphicFramePr>
            <a:graphicFrameLocks noGrp="1"/>
          </p:cNvGraphicFramePr>
          <p:nvPr>
            <p:extLst>
              <p:ext uri="{D42A27DB-BD31-4B8C-83A1-F6EECF244321}">
                <p14:modId xmlns:p14="http://schemas.microsoft.com/office/powerpoint/2010/main" val="35573071"/>
              </p:ext>
            </p:extLst>
          </p:nvPr>
        </p:nvGraphicFramePr>
        <p:xfrm>
          <a:off x="179512" y="1916832"/>
          <a:ext cx="8136904" cy="3257550"/>
        </p:xfrm>
        <a:graphic>
          <a:graphicData uri="http://schemas.openxmlformats.org/drawingml/2006/table">
            <a:tbl>
              <a:tblPr/>
              <a:tblGrid>
                <a:gridCol w="4425333"/>
                <a:gridCol w="3711571"/>
              </a:tblGrid>
              <a:tr h="6950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Cobertura</a:t>
                      </a: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MX" sz="1400" b="1" i="0" u="none" strike="noStrike" cap="none" normalizeH="0" baseline="0" dirty="0" smtClean="0">
                          <a:ln>
                            <a:noFill/>
                          </a:ln>
                          <a:solidFill>
                            <a:srgbClr val="000000"/>
                          </a:solidFill>
                          <a:effectLst/>
                          <a:latin typeface="Helvetica Neue Bold Condensed"/>
                        </a:rPr>
                        <a:t>Deducibles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rgbClr val="000000"/>
                        </a:solidFill>
                        <a:effectLst/>
                        <a:latin typeface="Helvetica Neue Bold Condensed"/>
                      </a:endParaRPr>
                    </a:p>
                  </a:txBody>
                  <a:tcPr marT="45725" marB="45725" horzOverflow="overflow">
                    <a:lnL>
                      <a:noFill/>
                    </a:lnL>
                    <a:lnR cap="flat">
                      <a:noFill/>
                    </a:lnR>
                    <a:lnT cap="flat">
                      <a:noFill/>
                    </a:lnT>
                    <a:lnB>
                      <a:noFill/>
                    </a:lnB>
                    <a:lnTlToBr>
                      <a:noFill/>
                    </a:lnTlToBr>
                    <a:lnBlToTr>
                      <a:noFill/>
                    </a:lnBlToTr>
                    <a:noFill/>
                  </a:tcPr>
                </a:tc>
              </a:tr>
              <a:tr h="25625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0000"/>
                          </a:solidFill>
                          <a:effectLst/>
                          <a:latin typeface="Helvetica Neue Bold Condensed"/>
                        </a:rPr>
                        <a:t>Robo de Efectivo y Valores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400" b="0" i="0" u="none" strike="noStrike" cap="none" normalizeH="0" baseline="0" dirty="0" smtClean="0">
                          <a:ln>
                            <a:noFill/>
                          </a:ln>
                          <a:solidFill>
                            <a:srgbClr val="000000"/>
                          </a:solidFill>
                          <a:effectLst/>
                          <a:latin typeface="Helvetica Neue Bold Condensed"/>
                        </a:rPr>
                        <a:t>Esta cubierto el robo con violencia física o moral.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Neue Bold Condensed"/>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400" b="0" i="0" u="sng" strike="noStrike" cap="none" normalizeH="0" baseline="0" dirty="0" smtClean="0">
                          <a:ln>
                            <a:noFill/>
                          </a:ln>
                          <a:solidFill>
                            <a:srgbClr val="000000"/>
                          </a:solidFill>
                          <a:effectLst/>
                          <a:latin typeface="Helvetica Neue Bold Condensed"/>
                        </a:rPr>
                        <a:t>No está cubierto el Robo sin violencia.</a:t>
                      </a:r>
                      <a:endParaRPr kumimoji="0" lang="es-ES_tradnl" sz="1400" b="1" i="0" u="sng" strike="noStrike" cap="none" normalizeH="0" baseline="0" dirty="0" smtClean="0">
                        <a:ln>
                          <a:noFill/>
                        </a:ln>
                        <a:solidFill>
                          <a:srgbClr val="000000"/>
                        </a:solidFill>
                        <a:effectLst/>
                        <a:latin typeface="Helvetica Neue Bold Condensed"/>
                      </a:endParaRPr>
                    </a:p>
                  </a:txBody>
                  <a:tcPr marT="45725" marB="45725"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Helvetica Neue Bold Condensed"/>
                        </a:rPr>
                        <a:t>10 % sobre la pérdida, con un mínimo de $750.00 M.N.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0000"/>
                        </a:solidFill>
                        <a:effectLst/>
                        <a:latin typeface="Helvetica" pitchFamily="2" charset="0"/>
                      </a:endParaRPr>
                    </a:p>
                  </a:txBody>
                  <a:tcPr marT="45725" marB="45725" horzOverflow="overflow">
                    <a:lnL>
                      <a:noFill/>
                    </a:lnL>
                    <a:lnR cap="flat">
                      <a:noFill/>
                    </a:lnR>
                    <a:lnT>
                      <a:noFill/>
                    </a:lnT>
                    <a:lnB cap="flat">
                      <a:noFill/>
                    </a:lnB>
                    <a:lnTlToBr>
                      <a:noFill/>
                    </a:lnTlToBr>
                    <a:lnBlToTr>
                      <a:noFill/>
                    </a:lnBlToTr>
                    <a:noFill/>
                  </a:tcPr>
                </a:tc>
              </a:tr>
            </a:tbl>
          </a:graphicData>
        </a:graphic>
      </p:graphicFrame>
      <p:pic>
        <p:nvPicPr>
          <p:cNvPr id="11" name="Picture 1046"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424" y="3464739"/>
            <a:ext cx="25447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48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 Template">
  <a:themeElements>
    <a:clrScheme name="Personalizar 7">
      <a:dk1>
        <a:srgbClr val="FF7D00"/>
      </a:dk1>
      <a:lt1>
        <a:srgbClr val="FFFFFF"/>
      </a:lt1>
      <a:dk2>
        <a:srgbClr val="FF7D00"/>
      </a:dk2>
      <a:lt2>
        <a:srgbClr val="FFFFFF"/>
      </a:lt2>
      <a:accent1>
        <a:srgbClr val="5F005F"/>
      </a:accent1>
      <a:accent2>
        <a:srgbClr val="FF0000"/>
      </a:accent2>
      <a:accent3>
        <a:srgbClr val="FF7D00"/>
      </a:accent3>
      <a:accent4>
        <a:srgbClr val="65B8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 Template.thmx</Template>
  <TotalTime>3707</TotalTime>
  <Words>1133</Words>
  <Application>Microsoft Office PowerPoint</Application>
  <PresentationFormat>Presentación en pantalla (4:3)</PresentationFormat>
  <Paragraphs>230</Paragraphs>
  <Slides>20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GE Template</vt:lpstr>
      <vt:lpstr>Imagen de mapa de bits</vt:lpstr>
      <vt:lpstr>Presentación de PowerPoint</vt:lpstr>
      <vt:lpstr>Seguro de Casa Habitación</vt:lpstr>
      <vt:lpstr>Contenido</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¿Qué hacer en caso de Siniestro?</vt:lpstr>
      <vt:lpstr> Estructura de Siniestros Adrisa   </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iMac Pixydus</dc:creator>
  <cp:lastModifiedBy>Marco Axel Balderas Vega</cp:lastModifiedBy>
  <cp:revision>44</cp:revision>
  <dcterms:created xsi:type="dcterms:W3CDTF">2015-02-03T23:28:25Z</dcterms:created>
  <dcterms:modified xsi:type="dcterms:W3CDTF">2015-09-18T16:34:31Z</dcterms:modified>
</cp:coreProperties>
</file>