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81" r:id="rId2"/>
    <p:sldId id="303" r:id="rId3"/>
    <p:sldId id="383" r:id="rId4"/>
    <p:sldId id="384" r:id="rId5"/>
    <p:sldId id="385" r:id="rId6"/>
    <p:sldId id="402" r:id="rId7"/>
    <p:sldId id="386" r:id="rId8"/>
    <p:sldId id="387" r:id="rId9"/>
    <p:sldId id="388" r:id="rId10"/>
    <p:sldId id="389" r:id="rId11"/>
    <p:sldId id="390" r:id="rId12"/>
    <p:sldId id="391" r:id="rId13"/>
    <p:sldId id="392" r:id="rId14"/>
    <p:sldId id="393" r:id="rId15"/>
    <p:sldId id="394" r:id="rId16"/>
    <p:sldId id="395" r:id="rId17"/>
    <p:sldId id="396" r:id="rId18"/>
    <p:sldId id="399" r:id="rId19"/>
    <p:sldId id="401" r:id="rId20"/>
    <p:sldId id="397" r:id="rId21"/>
    <p:sldId id="398" r:id="rId22"/>
  </p:sldIdLst>
  <p:sldSz cx="100806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21"/>
    <a:srgbClr val="F7964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1" autoAdjust="0"/>
    <p:restoredTop sz="95141" autoAdjust="0"/>
  </p:normalViewPr>
  <p:slideViewPr>
    <p:cSldViewPr snapToGrid="0" snapToObjects="1">
      <p:cViewPr varScale="1">
        <p:scale>
          <a:sx n="52" d="100"/>
          <a:sy n="52" d="100"/>
        </p:scale>
        <p:origin x="96" y="426"/>
      </p:cViewPr>
      <p:guideLst>
        <p:guide orient="horz" pos="2160"/>
        <p:guide pos="2880"/>
        <p:guide pos="3175"/>
      </p:guideLst>
    </p:cSldViewPr>
  </p:slideViewPr>
  <p:notesTextViewPr>
    <p:cViewPr>
      <p:scale>
        <a:sx n="100" d="100"/>
        <a:sy n="100" d="100"/>
      </p:scale>
      <p:origin x="0" y="0"/>
    </p:cViewPr>
  </p:notesTextViewPr>
  <p:sorterViewPr>
    <p:cViewPr>
      <p:scale>
        <a:sx n="100" d="100"/>
        <a:sy n="100" d="100"/>
      </p:scale>
      <p:origin x="0" y="1884"/>
    </p:cViewPr>
  </p:sorterViewPr>
  <p:notesViewPr>
    <p:cSldViewPr snapToGrid="0" snapToObjects="1">
      <p:cViewPr varScale="1">
        <p:scale>
          <a:sx n="52" d="100"/>
          <a:sy n="52" d="100"/>
        </p:scale>
        <p:origin x="-2856"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2955735-EFE9-3F4B-9AE9-07128FF6EFD0}" type="datetimeFigureOut">
              <a:rPr lang="en-US" smtClean="0"/>
              <a:t>10/17/2017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0BA40B-CBDF-0A43-8B27-F365474CF25C}" type="slidenum">
              <a:rPr lang="en-US" smtClean="0"/>
              <a:t>‹Nº›</a:t>
            </a:fld>
            <a:endParaRPr lang="en-US"/>
          </a:p>
        </p:txBody>
      </p:sp>
    </p:spTree>
    <p:extLst>
      <p:ext uri="{BB962C8B-B14F-4D97-AF65-F5344CB8AC3E}">
        <p14:creationId xmlns:p14="http://schemas.microsoft.com/office/powerpoint/2010/main" val="570073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F8A60B-1283-184B-8421-611E6C284CAA}" type="datetimeFigureOut">
              <a:rPr lang="en-US" smtClean="0"/>
              <a:t>10/17/2017</a:t>
            </a:fld>
            <a:endParaRPr lang="en-US"/>
          </a:p>
        </p:txBody>
      </p:sp>
      <p:sp>
        <p:nvSpPr>
          <p:cNvPr id="4" name="Slide Image Placeholder 3"/>
          <p:cNvSpPr>
            <a:spLocks noGrp="1" noRot="1" noChangeAspect="1"/>
          </p:cNvSpPr>
          <p:nvPr>
            <p:ph type="sldImg" idx="2"/>
          </p:nvPr>
        </p:nvSpPr>
        <p:spPr>
          <a:xfrm>
            <a:off x="1200150" y="1162050"/>
            <a:ext cx="46101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7C8D7E-2B4A-BE4E-B56A-981DA0B5703B}" type="slidenum">
              <a:rPr lang="en-US" smtClean="0"/>
              <a:t>‹Nº›</a:t>
            </a:fld>
            <a:endParaRPr lang="en-US"/>
          </a:p>
        </p:txBody>
      </p:sp>
    </p:spTree>
    <p:extLst>
      <p:ext uri="{BB962C8B-B14F-4D97-AF65-F5344CB8AC3E}">
        <p14:creationId xmlns:p14="http://schemas.microsoft.com/office/powerpoint/2010/main" val="17390006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00150" y="1162050"/>
            <a:ext cx="4610100" cy="3136900"/>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67C8D7E-2B4A-BE4E-B56A-981DA0B5703B}" type="slidenum">
              <a:rPr lang="en-US" smtClean="0"/>
              <a:t>2</a:t>
            </a:fld>
            <a:endParaRPr lang="en-US"/>
          </a:p>
        </p:txBody>
      </p:sp>
    </p:spTree>
    <p:extLst>
      <p:ext uri="{BB962C8B-B14F-4D97-AF65-F5344CB8AC3E}">
        <p14:creationId xmlns:p14="http://schemas.microsoft.com/office/powerpoint/2010/main" val="96627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130426"/>
            <a:ext cx="8568531" cy="1470025"/>
          </a:xfrm>
        </p:spPr>
        <p:txBody>
          <a:bodyPr/>
          <a:lstStyle/>
          <a:p>
            <a:r>
              <a:rPr lang="en-GB"/>
              <a:t>Click to edit Master title style</a:t>
            </a:r>
            <a:endParaRPr lang="en-US"/>
          </a:p>
        </p:txBody>
      </p:sp>
      <p:sp>
        <p:nvSpPr>
          <p:cNvPr id="3" name="Subtitle 2"/>
          <p:cNvSpPr>
            <a:spLocks noGrp="1"/>
          </p:cNvSpPr>
          <p:nvPr>
            <p:ph type="subTitle" idx="1"/>
          </p:nvPr>
        </p:nvSpPr>
        <p:spPr>
          <a:xfrm>
            <a:off x="1512094"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62834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2" y="273050"/>
            <a:ext cx="331645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504031" y="6356351"/>
            <a:ext cx="2352146" cy="365125"/>
          </a:xfrm>
          <a:prstGeom prst="rect">
            <a:avLst/>
          </a:prstGeom>
        </p:spPr>
        <p:txBody>
          <a:bodyPr/>
          <a:lstStyle/>
          <a:p>
            <a:endParaRPr lang="en-US"/>
          </a:p>
        </p:txBody>
      </p:sp>
      <p:sp>
        <p:nvSpPr>
          <p:cNvPr id="6" name="Footer Placeholder 5"/>
          <p:cNvSpPr>
            <a:spLocks noGrp="1"/>
          </p:cNvSpPr>
          <p:nvPr>
            <p:ph type="ftr" sz="quarter" idx="11"/>
          </p:nvPr>
        </p:nvSpPr>
        <p:spPr>
          <a:xfrm>
            <a:off x="3444214" y="6356351"/>
            <a:ext cx="319219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7828" y="6363032"/>
            <a:ext cx="599321" cy="365125"/>
          </a:xfrm>
          <a:prstGeom prst="rect">
            <a:avLst/>
          </a:prstGeom>
        </p:spPr>
        <p:txBody>
          <a:bodyPr/>
          <a:lstStyle/>
          <a:p>
            <a:fld id="{8035C2BB-9CDF-EA46-B188-EFBD05633AA4}" type="slidenum">
              <a:rPr lang="en-US" smtClean="0"/>
              <a:t>‹Nº›</a:t>
            </a:fld>
            <a:endParaRPr lang="en-US"/>
          </a:p>
        </p:txBody>
      </p:sp>
    </p:spTree>
    <p:extLst>
      <p:ext uri="{BB962C8B-B14F-4D97-AF65-F5344CB8AC3E}">
        <p14:creationId xmlns:p14="http://schemas.microsoft.com/office/powerpoint/2010/main" val="281681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4800600"/>
            <a:ext cx="6048375"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504031" y="6356351"/>
            <a:ext cx="2352146" cy="365125"/>
          </a:xfrm>
          <a:prstGeom prst="rect">
            <a:avLst/>
          </a:prstGeom>
        </p:spPr>
        <p:txBody>
          <a:bodyPr/>
          <a:lstStyle/>
          <a:p>
            <a:endParaRPr lang="en-US"/>
          </a:p>
        </p:txBody>
      </p:sp>
      <p:sp>
        <p:nvSpPr>
          <p:cNvPr id="6" name="Footer Placeholder 5"/>
          <p:cNvSpPr>
            <a:spLocks noGrp="1"/>
          </p:cNvSpPr>
          <p:nvPr>
            <p:ph type="ftr" sz="quarter" idx="11"/>
          </p:nvPr>
        </p:nvSpPr>
        <p:spPr>
          <a:xfrm>
            <a:off x="3444214" y="6356351"/>
            <a:ext cx="319219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7828" y="6363032"/>
            <a:ext cx="599321" cy="365125"/>
          </a:xfrm>
          <a:prstGeom prst="rect">
            <a:avLst/>
          </a:prstGeom>
        </p:spPr>
        <p:txBody>
          <a:bodyPr/>
          <a:lstStyle/>
          <a:p>
            <a:fld id="{8035C2BB-9CDF-EA46-B188-EFBD05633AA4}" type="slidenum">
              <a:rPr lang="en-US" smtClean="0"/>
              <a:t>‹Nº›</a:t>
            </a:fld>
            <a:endParaRPr lang="en-US"/>
          </a:p>
        </p:txBody>
      </p:sp>
    </p:spTree>
    <p:extLst>
      <p:ext uri="{BB962C8B-B14F-4D97-AF65-F5344CB8AC3E}">
        <p14:creationId xmlns:p14="http://schemas.microsoft.com/office/powerpoint/2010/main" val="188187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504031" y="6356351"/>
            <a:ext cx="2352146" cy="365125"/>
          </a:xfrm>
          <a:prstGeom prst="rect">
            <a:avLst/>
          </a:prstGeom>
        </p:spPr>
        <p:txBody>
          <a:bodyPr/>
          <a:lstStyle/>
          <a:p>
            <a:endParaRPr lang="en-US"/>
          </a:p>
        </p:txBody>
      </p:sp>
      <p:sp>
        <p:nvSpPr>
          <p:cNvPr id="5" name="Footer Placeholder 4"/>
          <p:cNvSpPr>
            <a:spLocks noGrp="1"/>
          </p:cNvSpPr>
          <p:nvPr>
            <p:ph type="ftr" sz="quarter" idx="11"/>
          </p:nvPr>
        </p:nvSpPr>
        <p:spPr>
          <a:xfrm>
            <a:off x="3444214" y="6356351"/>
            <a:ext cx="319219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7828" y="6363032"/>
            <a:ext cx="599321" cy="365125"/>
          </a:xfrm>
          <a:prstGeom prst="rect">
            <a:avLst/>
          </a:prstGeom>
        </p:spPr>
        <p:txBody>
          <a:bodyPr/>
          <a:lstStyle/>
          <a:p>
            <a:fld id="{8035C2BB-9CDF-EA46-B188-EFBD05633AA4}" type="slidenum">
              <a:rPr lang="en-US" smtClean="0"/>
              <a:t>‹Nº›</a:t>
            </a:fld>
            <a:endParaRPr lang="en-US"/>
          </a:p>
        </p:txBody>
      </p:sp>
    </p:spTree>
    <p:extLst>
      <p:ext uri="{BB962C8B-B14F-4D97-AF65-F5344CB8AC3E}">
        <p14:creationId xmlns:p14="http://schemas.microsoft.com/office/powerpoint/2010/main" val="49812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274639"/>
            <a:ext cx="2268141"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318206" y="-6031569"/>
            <a:ext cx="6636411"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504031" y="6356351"/>
            <a:ext cx="2352146" cy="365125"/>
          </a:xfrm>
          <a:prstGeom prst="rect">
            <a:avLst/>
          </a:prstGeom>
        </p:spPr>
        <p:txBody>
          <a:bodyPr/>
          <a:lstStyle/>
          <a:p>
            <a:endParaRPr lang="en-US"/>
          </a:p>
        </p:txBody>
      </p:sp>
      <p:sp>
        <p:nvSpPr>
          <p:cNvPr id="5" name="Footer Placeholder 4"/>
          <p:cNvSpPr>
            <a:spLocks noGrp="1"/>
          </p:cNvSpPr>
          <p:nvPr>
            <p:ph type="ftr" sz="quarter" idx="11"/>
          </p:nvPr>
        </p:nvSpPr>
        <p:spPr>
          <a:xfrm>
            <a:off x="3444214" y="6356351"/>
            <a:ext cx="319219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7828" y="6363032"/>
            <a:ext cx="599321" cy="365125"/>
          </a:xfrm>
          <a:prstGeom prst="rect">
            <a:avLst/>
          </a:prstGeom>
        </p:spPr>
        <p:txBody>
          <a:bodyPr/>
          <a:lstStyle/>
          <a:p>
            <a:fld id="{8035C2BB-9CDF-EA46-B188-EFBD05633AA4}" type="slidenum">
              <a:rPr lang="en-US" smtClean="0"/>
              <a:t>‹Nº›</a:t>
            </a:fld>
            <a:endParaRPr lang="en-US"/>
          </a:p>
        </p:txBody>
      </p:sp>
    </p:spTree>
    <p:extLst>
      <p:ext uri="{BB962C8B-B14F-4D97-AF65-F5344CB8AC3E}">
        <p14:creationId xmlns:p14="http://schemas.microsoft.com/office/powerpoint/2010/main" val="94094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Helvetica" pitchFamily="2" charset="0"/>
                <a:ea typeface="Helvetica" pitchFamily="2" charset="0"/>
                <a:cs typeface="Helvetica" pitchFamily="2"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normAutofit/>
          </a:bodyPr>
          <a:lstStyle>
            <a:lvl1pPr>
              <a:defRPr sz="1600">
                <a:latin typeface="Helvetica" pitchFamily="2" charset="0"/>
                <a:ea typeface="Helvetica" pitchFamily="2" charset="0"/>
                <a:cs typeface="Helvetica" pitchFamily="2" charset="0"/>
              </a:defRPr>
            </a:lvl1pPr>
            <a:lvl2pPr>
              <a:defRPr sz="1600">
                <a:latin typeface="Helvetica" pitchFamily="2" charset="0"/>
                <a:ea typeface="Helvetica" pitchFamily="2" charset="0"/>
                <a:cs typeface="Helvetica" pitchFamily="2" charset="0"/>
              </a:defRPr>
            </a:lvl2pPr>
            <a:lvl3pPr>
              <a:defRPr sz="1600">
                <a:latin typeface="Helvetica" pitchFamily="2" charset="0"/>
                <a:ea typeface="Helvetica" pitchFamily="2" charset="0"/>
                <a:cs typeface="Helvetica" pitchFamily="2" charset="0"/>
              </a:defRPr>
            </a:lvl3pPr>
            <a:lvl4pPr>
              <a:defRPr sz="1600">
                <a:latin typeface="Helvetica" pitchFamily="2" charset="0"/>
                <a:ea typeface="Helvetica" pitchFamily="2" charset="0"/>
                <a:cs typeface="Helvetica" pitchFamily="2" charset="0"/>
              </a:defRPr>
            </a:lvl4pPr>
            <a:lvl5pPr>
              <a:defRPr sz="1600">
                <a:latin typeface="Helvetica" pitchFamily="2" charset="0"/>
                <a:ea typeface="Helvetica" pitchFamily="2" charset="0"/>
                <a:cs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7 Conector recto"/>
          <p:cNvCxnSpPr/>
          <p:nvPr userDrawn="1"/>
        </p:nvCxnSpPr>
        <p:spPr>
          <a:xfrm>
            <a:off x="504031" y="682365"/>
            <a:ext cx="9072563"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Slide Number Placeholder 5"/>
          <p:cNvSpPr>
            <a:spLocks noGrp="1"/>
          </p:cNvSpPr>
          <p:nvPr>
            <p:ph type="sldNum" sz="quarter" idx="12"/>
          </p:nvPr>
        </p:nvSpPr>
        <p:spPr>
          <a:xfrm>
            <a:off x="107828" y="6363032"/>
            <a:ext cx="599321" cy="365125"/>
          </a:xfrm>
          <a:prstGeom prst="rect">
            <a:avLst/>
          </a:prstGeom>
        </p:spPr>
        <p:txBody>
          <a:bodyPr/>
          <a:lstStyle>
            <a:lvl1pPr>
              <a:defRPr sz="1400"/>
            </a:lvl1pPr>
          </a:lstStyle>
          <a:p>
            <a:fld id="{8035C2BB-9CDF-EA46-B188-EFBD05633AA4}" type="slidenum">
              <a:rPr lang="en-US" smtClean="0"/>
              <a:pPr/>
              <a:t>‹Nº›</a:t>
            </a:fld>
            <a:endParaRPr lang="en-US" dirty="0"/>
          </a:p>
        </p:txBody>
      </p:sp>
    </p:spTree>
    <p:extLst>
      <p:ext uri="{BB962C8B-B14F-4D97-AF65-F5344CB8AC3E}">
        <p14:creationId xmlns:p14="http://schemas.microsoft.com/office/powerpoint/2010/main" val="395761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Helvetica" pitchFamily="2" charset="0"/>
                <a:ea typeface="Helvetica" pitchFamily="2" charset="0"/>
                <a:cs typeface="Helvetica" pitchFamily="2" charset="0"/>
              </a:defRPr>
            </a:lvl1pPr>
          </a:lstStyle>
          <a:p>
            <a:r>
              <a:rPr lang="en-GB"/>
              <a:t>Click to edit Master title style</a:t>
            </a:r>
            <a:endParaRPr lang="en-US"/>
          </a:p>
        </p:txBody>
      </p:sp>
      <p:sp>
        <p:nvSpPr>
          <p:cNvPr id="3" name="Content Placeholder 2"/>
          <p:cNvSpPr>
            <a:spLocks noGrp="1"/>
          </p:cNvSpPr>
          <p:nvPr>
            <p:ph idx="1"/>
          </p:nvPr>
        </p:nvSpPr>
        <p:spPr/>
        <p:txBody>
          <a:bodyPr>
            <a:normAutofit/>
          </a:bodyPr>
          <a:lstStyle>
            <a:lvl1pPr>
              <a:defRPr sz="1600">
                <a:latin typeface="Helvetica" pitchFamily="2" charset="0"/>
                <a:ea typeface="Helvetica" pitchFamily="2" charset="0"/>
                <a:cs typeface="Helvetica" pitchFamily="2" charset="0"/>
              </a:defRPr>
            </a:lvl1pPr>
            <a:lvl2pPr>
              <a:defRPr sz="1600">
                <a:latin typeface="Helvetica" pitchFamily="2" charset="0"/>
                <a:ea typeface="Helvetica" pitchFamily="2" charset="0"/>
                <a:cs typeface="Helvetica" pitchFamily="2" charset="0"/>
              </a:defRPr>
            </a:lvl2pPr>
            <a:lvl3pPr>
              <a:defRPr sz="1600">
                <a:latin typeface="Helvetica" pitchFamily="2" charset="0"/>
                <a:ea typeface="Helvetica" pitchFamily="2" charset="0"/>
                <a:cs typeface="Helvetica" pitchFamily="2" charset="0"/>
              </a:defRPr>
            </a:lvl3pPr>
            <a:lvl4pPr>
              <a:defRPr sz="1600">
                <a:latin typeface="Helvetica" pitchFamily="2" charset="0"/>
                <a:ea typeface="Helvetica" pitchFamily="2" charset="0"/>
                <a:cs typeface="Helvetica" pitchFamily="2" charset="0"/>
              </a:defRPr>
            </a:lvl4pPr>
            <a:lvl5pPr>
              <a:defRPr sz="1600">
                <a:latin typeface="Helvetica" pitchFamily="2" charset="0"/>
                <a:ea typeface="Helvetica" pitchFamily="2" charset="0"/>
                <a:cs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8 Conector recto"/>
          <p:cNvCxnSpPr/>
          <p:nvPr userDrawn="1"/>
        </p:nvCxnSpPr>
        <p:spPr>
          <a:xfrm>
            <a:off x="504031" y="736956"/>
            <a:ext cx="9072563"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Slide Number Placeholder 5"/>
          <p:cNvSpPr>
            <a:spLocks noGrp="1"/>
          </p:cNvSpPr>
          <p:nvPr>
            <p:ph type="sldNum" sz="quarter" idx="12"/>
          </p:nvPr>
        </p:nvSpPr>
        <p:spPr>
          <a:xfrm>
            <a:off x="107828" y="6363032"/>
            <a:ext cx="599321" cy="365125"/>
          </a:xfrm>
          <a:prstGeom prst="rect">
            <a:avLst/>
          </a:prstGeom>
        </p:spPr>
        <p:txBody>
          <a:bodyPr/>
          <a:lstStyle>
            <a:lvl1pPr>
              <a:defRPr sz="1400"/>
            </a:lvl1pPr>
          </a:lstStyle>
          <a:p>
            <a:fld id="{8035C2BB-9CDF-EA46-B188-EFBD05633AA4}" type="slidenum">
              <a:rPr lang="en-US" smtClean="0"/>
              <a:pPr/>
              <a:t>‹Nº›</a:t>
            </a:fld>
            <a:endParaRPr lang="en-US" dirty="0"/>
          </a:p>
        </p:txBody>
      </p:sp>
    </p:spTree>
    <p:extLst>
      <p:ext uri="{BB962C8B-B14F-4D97-AF65-F5344CB8AC3E}">
        <p14:creationId xmlns:p14="http://schemas.microsoft.com/office/powerpoint/2010/main" val="104674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Helvetica" pitchFamily="2" charset="0"/>
                <a:ea typeface="Helvetica" pitchFamily="2" charset="0"/>
                <a:cs typeface="Helvetica" pitchFamily="2" charset="0"/>
              </a:defRPr>
            </a:lvl1pPr>
          </a:lstStyle>
          <a:p>
            <a:r>
              <a:rPr lang="en-GB"/>
              <a:t>Click to edit Master title style</a:t>
            </a:r>
            <a:endParaRPr lang="en-US"/>
          </a:p>
        </p:txBody>
      </p:sp>
      <p:sp>
        <p:nvSpPr>
          <p:cNvPr id="3" name="Content Placeholder 2"/>
          <p:cNvSpPr>
            <a:spLocks noGrp="1"/>
          </p:cNvSpPr>
          <p:nvPr>
            <p:ph idx="1"/>
          </p:nvPr>
        </p:nvSpPr>
        <p:spPr/>
        <p:txBody>
          <a:bodyPr>
            <a:normAutofit/>
          </a:bodyPr>
          <a:lstStyle>
            <a:lvl1pPr>
              <a:defRPr sz="1600">
                <a:latin typeface="Helvetica" pitchFamily="2" charset="0"/>
                <a:ea typeface="Helvetica" pitchFamily="2" charset="0"/>
                <a:cs typeface="Helvetica" pitchFamily="2" charset="0"/>
              </a:defRPr>
            </a:lvl1pPr>
            <a:lvl2pPr>
              <a:defRPr sz="1600">
                <a:latin typeface="Helvetica" pitchFamily="2" charset="0"/>
                <a:ea typeface="Helvetica" pitchFamily="2" charset="0"/>
                <a:cs typeface="Helvetica" pitchFamily="2" charset="0"/>
              </a:defRPr>
            </a:lvl2pPr>
            <a:lvl3pPr>
              <a:defRPr sz="1600">
                <a:latin typeface="Helvetica" pitchFamily="2" charset="0"/>
                <a:ea typeface="Helvetica" pitchFamily="2" charset="0"/>
                <a:cs typeface="Helvetica" pitchFamily="2" charset="0"/>
              </a:defRPr>
            </a:lvl3pPr>
            <a:lvl4pPr>
              <a:defRPr sz="1600">
                <a:latin typeface="Helvetica" pitchFamily="2" charset="0"/>
                <a:ea typeface="Helvetica" pitchFamily="2" charset="0"/>
                <a:cs typeface="Helvetica" pitchFamily="2" charset="0"/>
              </a:defRPr>
            </a:lvl4pPr>
            <a:lvl5pPr>
              <a:defRPr sz="1600">
                <a:latin typeface="Helvetica" pitchFamily="2" charset="0"/>
                <a:ea typeface="Helvetica" pitchFamily="2" charset="0"/>
                <a:cs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504031" y="6356351"/>
            <a:ext cx="2352146" cy="365125"/>
          </a:xfrm>
          <a:prstGeom prst="rect">
            <a:avLst/>
          </a:prstGeom>
        </p:spPr>
        <p:txBody>
          <a:bodyPr/>
          <a:lstStyle/>
          <a:p>
            <a:endParaRPr lang="en-US" dirty="0"/>
          </a:p>
        </p:txBody>
      </p:sp>
      <p:sp>
        <p:nvSpPr>
          <p:cNvPr id="5" name="Footer Placeholder 4"/>
          <p:cNvSpPr>
            <a:spLocks noGrp="1"/>
          </p:cNvSpPr>
          <p:nvPr>
            <p:ph type="ftr" sz="quarter" idx="11"/>
          </p:nvPr>
        </p:nvSpPr>
        <p:spPr>
          <a:xfrm>
            <a:off x="3444214" y="6356351"/>
            <a:ext cx="319219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7828" y="6363032"/>
            <a:ext cx="599321" cy="365125"/>
          </a:xfrm>
          <a:prstGeom prst="rect">
            <a:avLst/>
          </a:prstGeom>
        </p:spPr>
        <p:txBody>
          <a:bodyPr/>
          <a:lstStyle>
            <a:lvl1pPr>
              <a:defRPr sz="1400"/>
            </a:lvl1pPr>
          </a:lstStyle>
          <a:p>
            <a:fld id="{8035C2BB-9CDF-EA46-B188-EFBD05633AA4}" type="slidenum">
              <a:rPr lang="en-US" smtClean="0"/>
              <a:pPr/>
              <a:t>‹Nº›</a:t>
            </a:fld>
            <a:endParaRPr lang="en-US" dirty="0"/>
          </a:p>
        </p:txBody>
      </p:sp>
      <p:cxnSp>
        <p:nvCxnSpPr>
          <p:cNvPr id="8" name="7 Conector recto"/>
          <p:cNvCxnSpPr/>
          <p:nvPr userDrawn="1"/>
        </p:nvCxnSpPr>
        <p:spPr>
          <a:xfrm>
            <a:off x="504031" y="846138"/>
            <a:ext cx="9072563"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277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406901"/>
            <a:ext cx="8568531"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96300" y="2906713"/>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Slide Number Placeholder 5"/>
          <p:cNvSpPr>
            <a:spLocks noGrp="1"/>
          </p:cNvSpPr>
          <p:nvPr>
            <p:ph type="sldNum" sz="quarter" idx="12"/>
          </p:nvPr>
        </p:nvSpPr>
        <p:spPr>
          <a:xfrm>
            <a:off x="107828" y="6363032"/>
            <a:ext cx="599321" cy="365125"/>
          </a:xfrm>
          <a:prstGeom prst="rect">
            <a:avLst/>
          </a:prstGeom>
        </p:spPr>
        <p:txBody>
          <a:bodyPr/>
          <a:lstStyle>
            <a:lvl1pPr>
              <a:defRPr sz="1400"/>
            </a:lvl1pPr>
          </a:lstStyle>
          <a:p>
            <a:fld id="{8035C2BB-9CDF-EA46-B188-EFBD05633AA4}" type="slidenum">
              <a:rPr lang="en-US" smtClean="0"/>
              <a:pPr/>
              <a:t>‹Nº›</a:t>
            </a:fld>
            <a:endParaRPr lang="en-US" dirty="0"/>
          </a:p>
        </p:txBody>
      </p:sp>
    </p:spTree>
    <p:extLst>
      <p:ext uri="{BB962C8B-B14F-4D97-AF65-F5344CB8AC3E}">
        <p14:creationId xmlns:p14="http://schemas.microsoft.com/office/powerpoint/2010/main" val="169402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tx2"/>
                </a:solidFill>
                <a:latin typeface="Helvetica" pitchFamily="2" charset="0"/>
                <a:ea typeface="Helvetica" pitchFamily="2" charset="0"/>
                <a:cs typeface="Helvetica" pitchFamily="2" charset="0"/>
              </a:defRPr>
            </a:lvl1pPr>
          </a:lstStyle>
          <a:p>
            <a:r>
              <a:rPr lang="en-GB"/>
              <a:t>Click to edit Master title style</a:t>
            </a:r>
            <a:endParaRPr lang="en-US"/>
          </a:p>
        </p:txBody>
      </p:sp>
      <p:sp>
        <p:nvSpPr>
          <p:cNvPr id="3" name="Content Placeholder 2"/>
          <p:cNvSpPr>
            <a:spLocks noGrp="1"/>
          </p:cNvSpPr>
          <p:nvPr>
            <p:ph sz="half" idx="1"/>
          </p:nvPr>
        </p:nvSpPr>
        <p:spPr>
          <a:xfrm>
            <a:off x="504031" y="1600201"/>
            <a:ext cx="4452276" cy="4525963"/>
          </a:xfrm>
        </p:spPr>
        <p:txBody>
          <a:bodyPr>
            <a:normAutofit/>
          </a:bodyPr>
          <a:lstStyle>
            <a:lvl1pPr>
              <a:defRPr sz="1600">
                <a:solidFill>
                  <a:schemeClr val="tx2"/>
                </a:solidFill>
                <a:latin typeface="Helvetica" pitchFamily="2" charset="0"/>
                <a:ea typeface="Helvetica" pitchFamily="2" charset="0"/>
                <a:cs typeface="Helvetica" pitchFamily="2" charset="0"/>
              </a:defRPr>
            </a:lvl1pPr>
            <a:lvl2pPr>
              <a:defRPr sz="1600">
                <a:solidFill>
                  <a:schemeClr val="tx2"/>
                </a:solidFill>
                <a:latin typeface="Helvetica" pitchFamily="2" charset="0"/>
                <a:ea typeface="Helvetica" pitchFamily="2" charset="0"/>
                <a:cs typeface="Helvetica" pitchFamily="2" charset="0"/>
              </a:defRPr>
            </a:lvl2pPr>
            <a:lvl3pPr>
              <a:defRPr sz="1600">
                <a:solidFill>
                  <a:schemeClr val="tx2"/>
                </a:solidFill>
                <a:latin typeface="Helvetica" pitchFamily="2" charset="0"/>
                <a:ea typeface="Helvetica" pitchFamily="2" charset="0"/>
                <a:cs typeface="Helvetica" pitchFamily="2" charset="0"/>
              </a:defRPr>
            </a:lvl3pPr>
            <a:lvl4pPr>
              <a:defRPr sz="1600">
                <a:solidFill>
                  <a:schemeClr val="tx2"/>
                </a:solidFill>
                <a:latin typeface="Helvetica" pitchFamily="2" charset="0"/>
                <a:ea typeface="Helvetica" pitchFamily="2" charset="0"/>
                <a:cs typeface="Helvetica" pitchFamily="2" charset="0"/>
              </a:defRPr>
            </a:lvl4pPr>
            <a:lvl5pPr>
              <a:defRPr sz="1600">
                <a:solidFill>
                  <a:schemeClr val="tx2"/>
                </a:solidFill>
                <a:latin typeface="Helvetica" pitchFamily="2" charset="0"/>
                <a:ea typeface="Helvetica" pitchFamily="2" charset="0"/>
                <a:cs typeface="Helvetica" pitchFamily="2"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124318" y="1600201"/>
            <a:ext cx="4452276" cy="4525963"/>
          </a:xfrm>
        </p:spPr>
        <p:txBody>
          <a:bodyPr>
            <a:normAutofit/>
          </a:bodyPr>
          <a:lstStyle>
            <a:lvl1pPr>
              <a:defRPr sz="1600">
                <a:solidFill>
                  <a:schemeClr val="tx2"/>
                </a:solidFill>
                <a:latin typeface="Helvetica" pitchFamily="2" charset="0"/>
                <a:ea typeface="Helvetica" pitchFamily="2" charset="0"/>
                <a:cs typeface="Helvetica" pitchFamily="2" charset="0"/>
              </a:defRPr>
            </a:lvl1pPr>
            <a:lvl2pPr>
              <a:defRPr sz="1600">
                <a:solidFill>
                  <a:schemeClr val="tx2"/>
                </a:solidFill>
                <a:latin typeface="Helvetica" pitchFamily="2" charset="0"/>
                <a:ea typeface="Helvetica" pitchFamily="2" charset="0"/>
                <a:cs typeface="Helvetica" pitchFamily="2" charset="0"/>
              </a:defRPr>
            </a:lvl2pPr>
            <a:lvl3pPr>
              <a:defRPr sz="1600">
                <a:solidFill>
                  <a:schemeClr val="tx2"/>
                </a:solidFill>
                <a:latin typeface="Helvetica" pitchFamily="2" charset="0"/>
                <a:ea typeface="Helvetica" pitchFamily="2" charset="0"/>
                <a:cs typeface="Helvetica" pitchFamily="2" charset="0"/>
              </a:defRPr>
            </a:lvl3pPr>
            <a:lvl4pPr>
              <a:defRPr sz="1600">
                <a:solidFill>
                  <a:schemeClr val="tx2"/>
                </a:solidFill>
                <a:latin typeface="Helvetica" pitchFamily="2" charset="0"/>
                <a:ea typeface="Helvetica" pitchFamily="2" charset="0"/>
                <a:cs typeface="Helvetica" pitchFamily="2" charset="0"/>
              </a:defRPr>
            </a:lvl4pPr>
            <a:lvl5pPr>
              <a:defRPr sz="1600">
                <a:solidFill>
                  <a:schemeClr val="tx2"/>
                </a:solidFill>
                <a:latin typeface="Helvetica" pitchFamily="2" charset="0"/>
                <a:ea typeface="Helvetica" pitchFamily="2" charset="0"/>
                <a:cs typeface="Helvetica" pitchFamily="2"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504031" y="6356351"/>
            <a:ext cx="2352146" cy="365125"/>
          </a:xfrm>
          <a:prstGeom prst="rect">
            <a:avLst/>
          </a:prstGeom>
        </p:spPr>
        <p:txBody>
          <a:bodyPr/>
          <a:lstStyle/>
          <a:p>
            <a:endParaRPr lang="en-US"/>
          </a:p>
        </p:txBody>
      </p:sp>
      <p:sp>
        <p:nvSpPr>
          <p:cNvPr id="6" name="Footer Placeholder 5"/>
          <p:cNvSpPr>
            <a:spLocks noGrp="1"/>
          </p:cNvSpPr>
          <p:nvPr>
            <p:ph type="ftr" sz="quarter" idx="11"/>
          </p:nvPr>
        </p:nvSpPr>
        <p:spPr>
          <a:xfrm>
            <a:off x="3444214" y="6356351"/>
            <a:ext cx="319219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7828" y="6363032"/>
            <a:ext cx="599321" cy="365125"/>
          </a:xfrm>
          <a:prstGeom prst="rect">
            <a:avLst/>
          </a:prstGeom>
        </p:spPr>
        <p:txBody>
          <a:bodyPr/>
          <a:lstStyle>
            <a:lvl1pPr>
              <a:defRPr sz="1400"/>
            </a:lvl1pPr>
          </a:lstStyle>
          <a:p>
            <a:fld id="{8035C2BB-9CDF-EA46-B188-EFBD05633AA4}" type="slidenum">
              <a:rPr lang="en-US" smtClean="0"/>
              <a:pPr/>
              <a:t>‹Nº›</a:t>
            </a:fld>
            <a:endParaRPr lang="en-US" dirty="0"/>
          </a:p>
        </p:txBody>
      </p:sp>
    </p:spTree>
    <p:extLst>
      <p:ext uri="{BB962C8B-B14F-4D97-AF65-F5344CB8AC3E}">
        <p14:creationId xmlns:p14="http://schemas.microsoft.com/office/powerpoint/2010/main" val="191519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504031" y="6356351"/>
            <a:ext cx="2352146" cy="365125"/>
          </a:xfrm>
          <a:prstGeom prst="rect">
            <a:avLst/>
          </a:prstGeom>
        </p:spPr>
        <p:txBody>
          <a:bodyPr/>
          <a:lstStyle/>
          <a:p>
            <a:endParaRPr lang="en-US"/>
          </a:p>
        </p:txBody>
      </p:sp>
      <p:sp>
        <p:nvSpPr>
          <p:cNvPr id="8" name="Footer Placeholder 7"/>
          <p:cNvSpPr>
            <a:spLocks noGrp="1"/>
          </p:cNvSpPr>
          <p:nvPr>
            <p:ph type="ftr" sz="quarter" idx="11"/>
          </p:nvPr>
        </p:nvSpPr>
        <p:spPr>
          <a:xfrm>
            <a:off x="3444214" y="6356351"/>
            <a:ext cx="3192198"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7828" y="6363032"/>
            <a:ext cx="599321" cy="365125"/>
          </a:xfrm>
          <a:prstGeom prst="rect">
            <a:avLst/>
          </a:prstGeom>
        </p:spPr>
        <p:txBody>
          <a:bodyPr/>
          <a:lstStyle/>
          <a:p>
            <a:fld id="{8035C2BB-9CDF-EA46-B188-EFBD05633AA4}" type="slidenum">
              <a:rPr lang="en-US" smtClean="0"/>
              <a:t>‹Nº›</a:t>
            </a:fld>
            <a:endParaRPr lang="en-US"/>
          </a:p>
        </p:txBody>
      </p:sp>
      <p:cxnSp>
        <p:nvCxnSpPr>
          <p:cNvPr id="10" name="9 Conector recto"/>
          <p:cNvCxnSpPr/>
          <p:nvPr userDrawn="1"/>
        </p:nvCxnSpPr>
        <p:spPr>
          <a:xfrm>
            <a:off x="504031" y="846138"/>
            <a:ext cx="9072563"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9056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504031" y="6356351"/>
            <a:ext cx="2352146" cy="365125"/>
          </a:xfrm>
          <a:prstGeom prst="rect">
            <a:avLst/>
          </a:prstGeom>
        </p:spPr>
        <p:txBody>
          <a:bodyPr/>
          <a:lstStyle/>
          <a:p>
            <a:endParaRPr lang="en-US"/>
          </a:p>
        </p:txBody>
      </p:sp>
      <p:sp>
        <p:nvSpPr>
          <p:cNvPr id="4" name="Footer Placeholder 3"/>
          <p:cNvSpPr>
            <a:spLocks noGrp="1"/>
          </p:cNvSpPr>
          <p:nvPr>
            <p:ph type="ftr" sz="quarter" idx="11"/>
          </p:nvPr>
        </p:nvSpPr>
        <p:spPr>
          <a:xfrm>
            <a:off x="3444214" y="6356351"/>
            <a:ext cx="3192198"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7828" y="6363032"/>
            <a:ext cx="599321" cy="365125"/>
          </a:xfrm>
          <a:prstGeom prst="rect">
            <a:avLst/>
          </a:prstGeom>
        </p:spPr>
        <p:txBody>
          <a:bodyPr/>
          <a:lstStyle/>
          <a:p>
            <a:fld id="{8035C2BB-9CDF-EA46-B188-EFBD05633AA4}" type="slidenum">
              <a:rPr lang="en-US" smtClean="0"/>
              <a:t>‹Nº›</a:t>
            </a:fld>
            <a:endParaRPr lang="en-US"/>
          </a:p>
        </p:txBody>
      </p:sp>
    </p:spTree>
    <p:extLst>
      <p:ext uri="{BB962C8B-B14F-4D97-AF65-F5344CB8AC3E}">
        <p14:creationId xmlns:p14="http://schemas.microsoft.com/office/powerpoint/2010/main" val="324384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4031" y="6356351"/>
            <a:ext cx="2352146" cy="365125"/>
          </a:xfrm>
          <a:prstGeom prst="rect">
            <a:avLst/>
          </a:prstGeom>
        </p:spPr>
        <p:txBody>
          <a:bodyPr/>
          <a:lstStyle/>
          <a:p>
            <a:endParaRPr lang="en-US"/>
          </a:p>
        </p:txBody>
      </p:sp>
      <p:sp>
        <p:nvSpPr>
          <p:cNvPr id="3" name="Footer Placeholder 2"/>
          <p:cNvSpPr>
            <a:spLocks noGrp="1"/>
          </p:cNvSpPr>
          <p:nvPr>
            <p:ph type="ftr" sz="quarter" idx="11"/>
          </p:nvPr>
        </p:nvSpPr>
        <p:spPr>
          <a:xfrm>
            <a:off x="3444214" y="6356351"/>
            <a:ext cx="3192198"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7828" y="6363032"/>
            <a:ext cx="599321" cy="365125"/>
          </a:xfrm>
          <a:prstGeom prst="rect">
            <a:avLst/>
          </a:prstGeom>
        </p:spPr>
        <p:txBody>
          <a:bodyPr/>
          <a:lstStyle/>
          <a:p>
            <a:fld id="{8035C2BB-9CDF-EA46-B188-EFBD05633AA4}" type="slidenum">
              <a:rPr lang="en-US" smtClean="0"/>
              <a:t>‹Nº›</a:t>
            </a:fld>
            <a:endParaRPr lang="en-US"/>
          </a:p>
        </p:txBody>
      </p:sp>
    </p:spTree>
    <p:extLst>
      <p:ext uri="{BB962C8B-B14F-4D97-AF65-F5344CB8AC3E}">
        <p14:creationId xmlns:p14="http://schemas.microsoft.com/office/powerpoint/2010/main" val="300003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274638"/>
            <a:ext cx="9072563"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04031" y="1600201"/>
            <a:ext cx="9072563"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Imagen 21"/>
          <p:cNvPicPr>
            <a:picLocks noChangeAspect="1"/>
          </p:cNvPicPr>
          <p:nvPr userDrawn="1"/>
        </p:nvPicPr>
        <p:blipFill rotWithShape="1">
          <a:blip r:embed="rId15">
            <a:extLst>
              <a:ext uri="{28A0092B-C50C-407E-A947-70E740481C1C}">
                <a14:useLocalDpi xmlns:a14="http://schemas.microsoft.com/office/drawing/2010/main" val="0"/>
              </a:ext>
            </a:extLst>
          </a:blip>
          <a:srcRect t="13290" b="13511"/>
          <a:stretch/>
        </p:blipFill>
        <p:spPr>
          <a:xfrm>
            <a:off x="8342584" y="6033491"/>
            <a:ext cx="1390433" cy="714155"/>
          </a:xfrm>
          <a:prstGeom prst="rect">
            <a:avLst/>
          </a:prstGeom>
        </p:spPr>
      </p:pic>
    </p:spTree>
    <p:extLst>
      <p:ext uri="{BB962C8B-B14F-4D97-AF65-F5344CB8AC3E}">
        <p14:creationId xmlns:p14="http://schemas.microsoft.com/office/powerpoint/2010/main" val="15406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diariocordoba.com/img/noticias/310479_2.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sony-latin.com/corporate/SOLA/3d/bravia/L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edgar.tellez@adrisa.com.m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fotos.diarioinformacion.com/fotos/findesemana/652x270/2010-04-15_IMG_2010-04-15_19:19:27_terremoto652.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elnuevodiario.com.ni/pix/2007/11/480x480_1193927820_Inundaci%C3%B3n%20EFE.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eldiariodechihuahua.com.mx/editor/img/4bafdf61a83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smtClean="0">
                <a:solidFill>
                  <a:schemeClr val="tx2"/>
                </a:solidFill>
              </a:rPr>
              <a:t>1</a:t>
            </a:fld>
            <a:endParaRPr lang="en-US" dirty="0">
              <a:solidFill>
                <a:schemeClr val="tx2"/>
              </a:solidFill>
            </a:endParaRPr>
          </a:p>
        </p:txBody>
      </p:sp>
      <p:sp>
        <p:nvSpPr>
          <p:cNvPr id="7" name="Título 1"/>
          <p:cNvSpPr txBox="1">
            <a:spLocks/>
          </p:cNvSpPr>
          <p:nvPr/>
        </p:nvSpPr>
        <p:spPr>
          <a:xfrm>
            <a:off x="728563" y="998967"/>
            <a:ext cx="8049496"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a:solidFill>
                  <a:schemeClr val="tx1"/>
                </a:solidFill>
                <a:latin typeface="Helvetica" pitchFamily="2" charset="0"/>
                <a:ea typeface="Helvetica" pitchFamily="2" charset="0"/>
                <a:cs typeface="Helvetica" pitchFamily="2" charset="0"/>
              </a:defRPr>
            </a:lvl1pPr>
          </a:lstStyle>
          <a:p>
            <a:pPr algn="l"/>
            <a:r>
              <a:rPr lang="es-ES" sz="3600" b="1" dirty="0">
                <a:solidFill>
                  <a:schemeClr val="tx2"/>
                </a:solidFill>
              </a:rPr>
              <a:t>Seguro de</a:t>
            </a:r>
            <a:br>
              <a:rPr lang="es-ES" sz="3600" b="1" dirty="0">
                <a:solidFill>
                  <a:schemeClr val="tx2"/>
                </a:solidFill>
              </a:rPr>
            </a:br>
            <a:r>
              <a:rPr lang="es-ES" sz="3600" b="1" dirty="0">
                <a:solidFill>
                  <a:schemeClr val="tx2"/>
                </a:solidFill>
              </a:rPr>
              <a:t>Casa Habitación</a:t>
            </a:r>
          </a:p>
        </p:txBody>
      </p:sp>
      <p:cxnSp>
        <p:nvCxnSpPr>
          <p:cNvPr id="10" name="Conector recto 9"/>
          <p:cNvCxnSpPr/>
          <p:nvPr/>
        </p:nvCxnSpPr>
        <p:spPr>
          <a:xfrm>
            <a:off x="673971" y="2880805"/>
            <a:ext cx="8718435" cy="0"/>
          </a:xfrm>
          <a:prstGeom prst="line">
            <a:avLst/>
          </a:prstGeom>
          <a:ln>
            <a:solidFill>
              <a:srgbClr val="FF6F21"/>
            </a:solidFill>
          </a:ln>
        </p:spPr>
        <p:style>
          <a:lnRef idx="2">
            <a:schemeClr val="accent1"/>
          </a:lnRef>
          <a:fillRef idx="0">
            <a:schemeClr val="accent1"/>
          </a:fillRef>
          <a:effectRef idx="1">
            <a:schemeClr val="accent1"/>
          </a:effectRef>
          <a:fontRef idx="minor">
            <a:schemeClr val="tx1"/>
          </a:fontRef>
        </p:style>
      </p:cxnSp>
      <p:cxnSp>
        <p:nvCxnSpPr>
          <p:cNvPr id="12" name="9 Conector recto"/>
          <p:cNvCxnSpPr/>
          <p:nvPr/>
        </p:nvCxnSpPr>
        <p:spPr>
          <a:xfrm>
            <a:off x="504031" y="682362"/>
            <a:ext cx="9072563"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5334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10</a:t>
            </a:fld>
            <a:endParaRPr lang="en-US" dirty="0">
              <a:solidFill>
                <a:schemeClr val="tx2"/>
              </a:solidFill>
            </a:endParaRPr>
          </a:p>
        </p:txBody>
      </p:sp>
      <p:graphicFrame>
        <p:nvGraphicFramePr>
          <p:cNvPr id="6" name="Group 1045"/>
          <p:cNvGraphicFramePr>
            <a:graphicFrameLocks noGrp="1"/>
          </p:cNvGraphicFramePr>
          <p:nvPr>
            <p:extLst>
              <p:ext uri="{D42A27DB-BD31-4B8C-83A1-F6EECF244321}">
                <p14:modId xmlns:p14="http://schemas.microsoft.com/office/powerpoint/2010/main" val="553029171"/>
              </p:ext>
            </p:extLst>
          </p:nvPr>
        </p:nvGraphicFramePr>
        <p:xfrm>
          <a:off x="545912" y="2245608"/>
          <a:ext cx="9089409" cy="3840490"/>
        </p:xfrm>
        <a:graphic>
          <a:graphicData uri="http://schemas.openxmlformats.org/drawingml/2006/table">
            <a:tbl>
              <a:tblPr/>
              <a:tblGrid>
                <a:gridCol w="5081779">
                  <a:extLst>
                    <a:ext uri="{9D8B030D-6E8A-4147-A177-3AD203B41FA5}">
                      <a16:colId xmlns:a16="http://schemas.microsoft.com/office/drawing/2014/main" val="20000"/>
                    </a:ext>
                  </a:extLst>
                </a:gridCol>
                <a:gridCol w="4007630">
                  <a:extLst>
                    <a:ext uri="{9D8B030D-6E8A-4147-A177-3AD203B41FA5}">
                      <a16:colId xmlns:a16="http://schemas.microsoft.com/office/drawing/2014/main" val="20001"/>
                    </a:ext>
                  </a:extLst>
                </a:gridCol>
              </a:tblGrid>
              <a:tr h="25625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s-ES_tradnl" sz="1800" b="1" u="none" kern="1200" dirty="0">
                          <a:solidFill>
                            <a:schemeClr val="tx2"/>
                          </a:solidFill>
                          <a:effectLst/>
                          <a:latin typeface="Helvetica" pitchFamily="2" charset="0"/>
                          <a:ea typeface="Helvetica" pitchFamily="2" charset="0"/>
                          <a:cs typeface="Helvetica" pitchFamily="2" charset="0"/>
                        </a:rPr>
                        <a:t>Rotura accidental  de los cristales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lang="es-ES_tradnl" sz="1800" b="1" u="none" kern="1200" dirty="0">
                        <a:solidFill>
                          <a:schemeClr val="tx2"/>
                        </a:solidFill>
                        <a:effectLst/>
                        <a:latin typeface="Helvetica" pitchFamily="2" charset="0"/>
                        <a:ea typeface="Helvetica" pitchFamily="2" charset="0"/>
                        <a:cs typeface="Helvetica" pitchFamily="2" charset="0"/>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lang="es-MX" sz="1600" kern="1200" dirty="0">
                          <a:solidFill>
                            <a:schemeClr val="tx2"/>
                          </a:solidFill>
                          <a:latin typeface="Helvetica" pitchFamily="2" charset="0"/>
                          <a:ea typeface="Helvetica" pitchFamily="2" charset="0"/>
                          <a:cs typeface="Helvetica" pitchFamily="2" charset="0"/>
                        </a:rPr>
                        <a:t>Nota: Es necesario que los cristales cuenten con espesor igual o mayor a 4 mm, domos, Acrílicos, espejos cristales con tratamientos especiales que formen parte de muebles, edificio como son puertas, ventanas, techos. </a:t>
                      </a:r>
                    </a:p>
                  </a:txBody>
                  <a:tcPr marT="45725" marB="45725"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MX" sz="1600" kern="1200" dirty="0">
                          <a:solidFill>
                            <a:schemeClr val="tx2"/>
                          </a:solidFill>
                          <a:latin typeface="Helvetica" pitchFamily="2" charset="0"/>
                          <a:ea typeface="Helvetica" pitchFamily="2" charset="0"/>
                          <a:cs typeface="Helvetica" pitchFamily="2" charset="0"/>
                        </a:rPr>
                        <a:t>5% sobre la pérdida con mínimo de 3 días de salario mínimo vigente en el D.F.</a:t>
                      </a:r>
                    </a:p>
                    <a:p>
                      <a:pPr marL="0" marR="0" lvl="0" indent="0" algn="just" defTabSz="914400" rtl="0" eaLnBrk="0" fontAlgn="base" latinLnBrk="0" hangingPunct="0">
                        <a:lnSpc>
                          <a:spcPct val="100000"/>
                        </a:lnSpc>
                        <a:spcBef>
                          <a:spcPct val="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Picture 1054" descr="http://palenciaparacristo.es/MENSAJES/UNCRISTAL/cro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601" y="4573333"/>
            <a:ext cx="2016224" cy="178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76"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9668" y="3831176"/>
            <a:ext cx="20574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a:spLocks noGrp="1"/>
          </p:cNvSpPr>
          <p:nvPr>
            <p:ph type="title"/>
          </p:nvPr>
        </p:nvSpPr>
        <p:spPr>
          <a:xfrm>
            <a:off x="1058169" y="184821"/>
            <a:ext cx="8064896" cy="469689"/>
          </a:xfrm>
        </p:spPr>
        <p:txBody>
          <a:bodyPr>
            <a:noAutofit/>
          </a:bodyPr>
          <a:lstStyle/>
          <a:p>
            <a:r>
              <a:rPr lang="es-ES" sz="2800" dirty="0">
                <a:solidFill>
                  <a:schemeClr val="tx2"/>
                </a:solidFill>
              </a:rPr>
              <a:t>Seguro de Casa Habitación</a:t>
            </a:r>
          </a:p>
        </p:txBody>
      </p:sp>
      <p:sp>
        <p:nvSpPr>
          <p:cNvPr id="11" name="Rectángulo 10"/>
          <p:cNvSpPr/>
          <p:nvPr/>
        </p:nvSpPr>
        <p:spPr>
          <a:xfrm>
            <a:off x="2171507" y="1664928"/>
            <a:ext cx="128753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Cobertura</a:t>
            </a:r>
            <a:endParaRPr lang="es-ES" b="1" dirty="0">
              <a:solidFill>
                <a:schemeClr val="tx2"/>
              </a:solidFill>
              <a:latin typeface="Helvetica" pitchFamily="2" charset="0"/>
              <a:ea typeface="Helvetica" pitchFamily="2" charset="0"/>
              <a:cs typeface="Helvetica" pitchFamily="2" charset="0"/>
            </a:endParaRPr>
          </a:p>
        </p:txBody>
      </p:sp>
      <p:sp>
        <p:nvSpPr>
          <p:cNvPr id="12" name="Rectángulo 11"/>
          <p:cNvSpPr/>
          <p:nvPr/>
        </p:nvSpPr>
        <p:spPr>
          <a:xfrm>
            <a:off x="6024749" y="1669220"/>
            <a:ext cx="141577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Deducibles</a:t>
            </a:r>
            <a:endParaRPr lang="es-ES" b="1" dirty="0">
              <a:solidFill>
                <a:schemeClr val="tx2"/>
              </a:solidFill>
              <a:latin typeface="Helvetica" pitchFamily="2" charset="0"/>
              <a:ea typeface="Helvetica" pitchFamily="2" charset="0"/>
              <a:cs typeface="Helvetica" pitchFamily="2" charset="0"/>
            </a:endParaRPr>
          </a:p>
        </p:txBody>
      </p:sp>
      <p:sp>
        <p:nvSpPr>
          <p:cNvPr id="13" name="Marcador de texto 3"/>
          <p:cNvSpPr txBox="1">
            <a:spLocks/>
          </p:cNvSpPr>
          <p:nvPr/>
        </p:nvSpPr>
        <p:spPr>
          <a:xfrm>
            <a:off x="2534638" y="820994"/>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Cubiertos y Deducibles</a:t>
            </a:r>
          </a:p>
        </p:txBody>
      </p:sp>
    </p:spTree>
    <p:extLst>
      <p:ext uri="{BB962C8B-B14F-4D97-AF65-F5344CB8AC3E}">
        <p14:creationId xmlns:p14="http://schemas.microsoft.com/office/powerpoint/2010/main" val="212124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11</a:t>
            </a:fld>
            <a:endParaRPr lang="en-US" dirty="0">
              <a:solidFill>
                <a:schemeClr val="tx2"/>
              </a:solidFill>
            </a:endParaRPr>
          </a:p>
        </p:txBody>
      </p:sp>
      <p:graphicFrame>
        <p:nvGraphicFramePr>
          <p:cNvPr id="6" name="Group 11"/>
          <p:cNvGraphicFramePr>
            <a:graphicFrameLocks noGrp="1"/>
          </p:cNvGraphicFramePr>
          <p:nvPr>
            <p:extLst>
              <p:ext uri="{D42A27DB-BD31-4B8C-83A1-F6EECF244321}">
                <p14:modId xmlns:p14="http://schemas.microsoft.com/office/powerpoint/2010/main" val="1592092970"/>
              </p:ext>
            </p:extLst>
          </p:nvPr>
        </p:nvGraphicFramePr>
        <p:xfrm>
          <a:off x="707149" y="2172683"/>
          <a:ext cx="8568952" cy="3474668"/>
        </p:xfrm>
        <a:graphic>
          <a:graphicData uri="http://schemas.openxmlformats.org/drawingml/2006/table">
            <a:tbl>
              <a:tblPr/>
              <a:tblGrid>
                <a:gridCol w="4649564">
                  <a:extLst>
                    <a:ext uri="{9D8B030D-6E8A-4147-A177-3AD203B41FA5}">
                      <a16:colId xmlns:a16="http://schemas.microsoft.com/office/drawing/2014/main" val="20000"/>
                    </a:ext>
                  </a:extLst>
                </a:gridCol>
                <a:gridCol w="3919388">
                  <a:extLst>
                    <a:ext uri="{9D8B030D-6E8A-4147-A177-3AD203B41FA5}">
                      <a16:colId xmlns:a16="http://schemas.microsoft.com/office/drawing/2014/main" val="20001"/>
                    </a:ext>
                  </a:extLst>
                </a:gridCol>
              </a:tblGrid>
              <a:tr h="328517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s-ES_tradnl" sz="1800" b="1" u="none" kern="1200" dirty="0">
                          <a:solidFill>
                            <a:schemeClr val="tx2"/>
                          </a:solidFill>
                          <a:effectLst/>
                          <a:latin typeface="Helvetica" pitchFamily="2" charset="0"/>
                          <a:ea typeface="Helvetica" pitchFamily="2" charset="0"/>
                          <a:cs typeface="Helvetica" pitchFamily="2" charset="0"/>
                        </a:rPr>
                        <a:t>Equipo Electrónico y electrodoméstico</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lang="es-ES_tradnl" sz="1600" kern="1200" dirty="0">
                          <a:solidFill>
                            <a:schemeClr val="tx2"/>
                          </a:solidFill>
                          <a:latin typeface="Helvetica" pitchFamily="2" charset="0"/>
                          <a:ea typeface="Helvetica" pitchFamily="2" charset="0"/>
                          <a:cs typeface="Helvetica" pitchFamily="2" charset="0"/>
                        </a:rPr>
                        <a:t>Se cubre cualquier daño por Incendio, Explosión, Rayo, Arco Voltaico, Impericia o descuido. </a:t>
                      </a:r>
                    </a:p>
                    <a:p>
                      <a:pPr marL="457200" marR="0" lvl="1" indent="0" algn="l" defTabSz="914400" rtl="0" eaLnBrk="0" fontAlgn="base" latinLnBrk="0" hangingPunct="0">
                        <a:lnSpc>
                          <a:spcPct val="100000"/>
                        </a:lnSpc>
                        <a:spcBef>
                          <a:spcPct val="0"/>
                        </a:spcBef>
                        <a:spcAft>
                          <a:spcPct val="0"/>
                        </a:spcAft>
                        <a:buClrTx/>
                        <a:buSzTx/>
                        <a:buFontTx/>
                        <a:buNone/>
                        <a:tabLst/>
                      </a:pPr>
                      <a:endParaRPr lang="es-ES_tradnl" sz="1600" kern="1200" dirty="0">
                        <a:solidFill>
                          <a:schemeClr val="tx2"/>
                        </a:solidFill>
                        <a:latin typeface="Helvetica" pitchFamily="2" charset="0"/>
                        <a:ea typeface="Helvetica" pitchFamily="2" charset="0"/>
                        <a:cs typeface="Helvetica" pitchFamily="2"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lang="es-ES_tradnl" sz="1600" kern="1200" dirty="0">
                          <a:solidFill>
                            <a:schemeClr val="tx2"/>
                          </a:solidFill>
                          <a:latin typeface="Helvetica" pitchFamily="2" charset="0"/>
                          <a:ea typeface="Helvetica" pitchFamily="2" charset="0"/>
                          <a:cs typeface="Helvetica" pitchFamily="2" charset="0"/>
                        </a:rPr>
                        <a:t>Esta cubierto el Robo con violencia</a:t>
                      </a:r>
                    </a:p>
                    <a:p>
                      <a:pPr marL="457200" marR="0" lvl="1" indent="0" algn="l" defTabSz="914400" rtl="0" eaLnBrk="0" fontAlgn="base" latinLnBrk="0" hangingPunct="0">
                        <a:lnSpc>
                          <a:spcPct val="100000"/>
                        </a:lnSpc>
                        <a:spcBef>
                          <a:spcPct val="0"/>
                        </a:spcBef>
                        <a:spcAft>
                          <a:spcPct val="0"/>
                        </a:spcAft>
                        <a:buClrTx/>
                        <a:buSzTx/>
                        <a:buFontTx/>
                        <a:buNone/>
                        <a:tabLst/>
                      </a:pPr>
                      <a:endParaRPr lang="es-ES_tradnl" sz="1600" kern="1200" dirty="0">
                        <a:solidFill>
                          <a:schemeClr val="tx2"/>
                        </a:solidFill>
                        <a:latin typeface="Helvetica" pitchFamily="2" charset="0"/>
                        <a:ea typeface="Helvetica" pitchFamily="2" charset="0"/>
                        <a:cs typeface="Helvetica" pitchFamily="2"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lang="es-ES_tradnl" sz="1600" kern="1200" dirty="0">
                          <a:solidFill>
                            <a:schemeClr val="tx2"/>
                          </a:solidFill>
                          <a:latin typeface="Helvetica" pitchFamily="2" charset="0"/>
                          <a:ea typeface="Helvetica" pitchFamily="2" charset="0"/>
                          <a:cs typeface="Helvetica" pitchFamily="2" charset="0"/>
                        </a:rPr>
                        <a:t>También se cubre cualquier daño derivado de  Granizo, huracán, Inundación o Terremoto.</a:t>
                      </a:r>
                    </a:p>
                    <a:p>
                      <a:pPr marL="457200" marR="0" lvl="1" indent="0" algn="l" defTabSz="914400" rtl="0" eaLnBrk="0" fontAlgn="base" latinLnBrk="0" hangingPunct="0">
                        <a:lnSpc>
                          <a:spcPct val="100000"/>
                        </a:lnSpc>
                        <a:spcBef>
                          <a:spcPct val="0"/>
                        </a:spcBef>
                        <a:spcAft>
                          <a:spcPct val="0"/>
                        </a:spcAft>
                        <a:buClrTx/>
                        <a:buSzTx/>
                        <a:buFontTx/>
                        <a:buNone/>
                        <a:tabLst/>
                      </a:pPr>
                      <a:endParaRPr lang="es-ES_tradnl" sz="1600" kern="1200" dirty="0">
                        <a:solidFill>
                          <a:schemeClr val="tx2"/>
                        </a:solidFill>
                        <a:latin typeface="Helvetica" pitchFamily="2" charset="0"/>
                        <a:ea typeface="Helvetica" pitchFamily="2" charset="0"/>
                        <a:cs typeface="Helvetica" pitchFamily="2"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lang="es-ES_tradnl" sz="1600" kern="1200" dirty="0">
                          <a:solidFill>
                            <a:schemeClr val="tx2"/>
                          </a:solidFill>
                          <a:latin typeface="Helvetica" pitchFamily="2" charset="0"/>
                          <a:ea typeface="Helvetica" pitchFamily="2" charset="0"/>
                          <a:cs typeface="Helvetica" pitchFamily="2" charset="0"/>
                        </a:rPr>
                        <a:t>Hurto para equipos fijos </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kern="1200" cap="none" normalizeH="0" baseline="0" dirty="0">
                        <a:ln>
                          <a:noFill/>
                        </a:ln>
                        <a:solidFill>
                          <a:srgbClr val="002060"/>
                        </a:solidFill>
                        <a:effectLst/>
                        <a:latin typeface="Helvetica"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kern="1200" cap="none" normalizeH="0" baseline="0" dirty="0">
                        <a:ln>
                          <a:noFill/>
                        </a:ln>
                        <a:solidFill>
                          <a:srgbClr val="002060"/>
                        </a:solidFill>
                        <a:effectLst/>
                        <a:latin typeface="Helvetica"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kern="1200" cap="none" normalizeH="0" baseline="0" dirty="0">
                          <a:ln>
                            <a:noFill/>
                          </a:ln>
                          <a:solidFill>
                            <a:srgbClr val="002060"/>
                          </a:solidFill>
                          <a:effectLst/>
                          <a:latin typeface="Helvetica" pitchFamily="2" charset="0"/>
                          <a:ea typeface="+mn-ea"/>
                          <a:cs typeface="+mn-cs"/>
                        </a:rPr>
                        <a:t>5% del valor del equipo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kern="1200" cap="none" normalizeH="0" baseline="0" dirty="0">
                          <a:ln>
                            <a:noFill/>
                          </a:ln>
                          <a:solidFill>
                            <a:srgbClr val="002060"/>
                          </a:solidFill>
                          <a:effectLst/>
                          <a:latin typeface="Helvetica" pitchFamily="2" charset="0"/>
                          <a:ea typeface="+mn-ea"/>
                          <a:cs typeface="+mn-cs"/>
                        </a:rPr>
                        <a:t>asegurado, con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kern="1200" cap="none" normalizeH="0" baseline="0" dirty="0">
                          <a:ln>
                            <a:noFill/>
                          </a:ln>
                          <a:solidFill>
                            <a:srgbClr val="002060"/>
                          </a:solidFill>
                          <a:effectLst/>
                          <a:latin typeface="Helvetica" pitchFamily="2" charset="0"/>
                          <a:ea typeface="+mn-ea"/>
                          <a:cs typeface="+mn-cs"/>
                        </a:rPr>
                        <a:t>mínimo de $500 M.N.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kern="1200" cap="none" normalizeH="0" baseline="0" dirty="0">
                        <a:ln>
                          <a:noFill/>
                        </a:ln>
                        <a:solidFill>
                          <a:srgbClr val="002060"/>
                        </a:solidFill>
                        <a:effectLst/>
                        <a:latin typeface="Helvetica"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kern="1200" cap="none" normalizeH="0" baseline="0" dirty="0">
                          <a:ln>
                            <a:noFill/>
                          </a:ln>
                          <a:solidFill>
                            <a:srgbClr val="002060"/>
                          </a:solidFill>
                          <a:effectLst/>
                          <a:latin typeface="Helvetica" pitchFamily="2" charset="0"/>
                          <a:ea typeface="+mn-ea"/>
                          <a:cs typeface="+mn-cs"/>
                        </a:rPr>
                        <a:t>Para Hurto: 20% del valor de reposición del equipo dañado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kern="1200" cap="none" normalizeH="0" baseline="0" dirty="0">
                        <a:ln>
                          <a:noFill/>
                        </a:ln>
                        <a:solidFill>
                          <a:srgbClr val="002060"/>
                        </a:solidFill>
                        <a:effectLst/>
                        <a:latin typeface="Helvetica"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0" i="0" u="none" strike="noStrike" kern="1200" cap="none" normalizeH="0" baseline="0" dirty="0">
                        <a:ln>
                          <a:noFill/>
                        </a:ln>
                        <a:solidFill>
                          <a:srgbClr val="002060"/>
                        </a:solidFill>
                        <a:effectLst/>
                        <a:latin typeface="Helvetica" pitchFamily="2" charset="0"/>
                        <a:ea typeface="+mn-ea"/>
                        <a:cs typeface="+mn-cs"/>
                      </a:endParaRPr>
                    </a:p>
                  </a:txBody>
                  <a:tcPr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Picture 10" descr="Bravia Series LX9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23056"/>
          <a:stretch>
            <a:fillRect/>
          </a:stretch>
        </p:blipFill>
        <p:spPr bwMode="auto">
          <a:xfrm>
            <a:off x="5344375" y="4404056"/>
            <a:ext cx="29829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1"/>
          <p:cNvSpPr>
            <a:spLocks noGrp="1"/>
          </p:cNvSpPr>
          <p:nvPr>
            <p:ph type="title"/>
          </p:nvPr>
        </p:nvSpPr>
        <p:spPr>
          <a:xfrm>
            <a:off x="1058169" y="217863"/>
            <a:ext cx="8064896" cy="469689"/>
          </a:xfrm>
        </p:spPr>
        <p:txBody>
          <a:bodyPr>
            <a:noAutofit/>
          </a:bodyPr>
          <a:lstStyle/>
          <a:p>
            <a:r>
              <a:rPr lang="es-ES" sz="2800" dirty="0">
                <a:solidFill>
                  <a:schemeClr val="tx2"/>
                </a:solidFill>
              </a:rPr>
              <a:t>Seguro de Casa Habitación</a:t>
            </a:r>
          </a:p>
        </p:txBody>
      </p:sp>
      <p:sp>
        <p:nvSpPr>
          <p:cNvPr id="10" name="Rectángulo 9"/>
          <p:cNvSpPr/>
          <p:nvPr/>
        </p:nvSpPr>
        <p:spPr>
          <a:xfrm>
            <a:off x="2164113" y="1644721"/>
            <a:ext cx="128753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Cobertura</a:t>
            </a:r>
            <a:endParaRPr lang="es-ES" b="1" dirty="0">
              <a:solidFill>
                <a:schemeClr val="tx2"/>
              </a:solidFill>
              <a:latin typeface="Helvetica" pitchFamily="2" charset="0"/>
              <a:ea typeface="Helvetica" pitchFamily="2" charset="0"/>
              <a:cs typeface="Helvetica" pitchFamily="2" charset="0"/>
            </a:endParaRPr>
          </a:p>
        </p:txBody>
      </p:sp>
      <p:sp>
        <p:nvSpPr>
          <p:cNvPr id="11" name="Rectángulo 10"/>
          <p:cNvSpPr/>
          <p:nvPr/>
        </p:nvSpPr>
        <p:spPr>
          <a:xfrm>
            <a:off x="6024749" y="1644721"/>
            <a:ext cx="141577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Deducibles</a:t>
            </a:r>
            <a:endParaRPr lang="es-ES" b="1" dirty="0">
              <a:solidFill>
                <a:schemeClr val="tx2"/>
              </a:solidFill>
              <a:latin typeface="Helvetica" pitchFamily="2" charset="0"/>
              <a:ea typeface="Helvetica" pitchFamily="2" charset="0"/>
              <a:cs typeface="Helvetica" pitchFamily="2" charset="0"/>
            </a:endParaRPr>
          </a:p>
        </p:txBody>
      </p:sp>
      <p:sp>
        <p:nvSpPr>
          <p:cNvPr id="12" name="Marcador de texto 3"/>
          <p:cNvSpPr txBox="1">
            <a:spLocks/>
          </p:cNvSpPr>
          <p:nvPr/>
        </p:nvSpPr>
        <p:spPr>
          <a:xfrm>
            <a:off x="2534638" y="847568"/>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Cubiertos y Deducibles</a:t>
            </a:r>
          </a:p>
        </p:txBody>
      </p:sp>
    </p:spTree>
    <p:extLst>
      <p:ext uri="{BB962C8B-B14F-4D97-AF65-F5344CB8AC3E}">
        <p14:creationId xmlns:p14="http://schemas.microsoft.com/office/powerpoint/2010/main" val="157559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12</a:t>
            </a:fld>
            <a:endParaRPr lang="en-US" dirty="0">
              <a:solidFill>
                <a:schemeClr val="tx2"/>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2614029465"/>
              </p:ext>
            </p:extLst>
          </p:nvPr>
        </p:nvGraphicFramePr>
        <p:xfrm>
          <a:off x="470850" y="2339691"/>
          <a:ext cx="9239534" cy="2788635"/>
        </p:xfrm>
        <a:graphic>
          <a:graphicData uri="http://schemas.openxmlformats.org/drawingml/2006/table">
            <a:tbl>
              <a:tblPr/>
              <a:tblGrid>
                <a:gridCol w="5116992">
                  <a:extLst>
                    <a:ext uri="{9D8B030D-6E8A-4147-A177-3AD203B41FA5}">
                      <a16:colId xmlns:a16="http://schemas.microsoft.com/office/drawing/2014/main" val="20000"/>
                    </a:ext>
                  </a:extLst>
                </a:gridCol>
                <a:gridCol w="4122542">
                  <a:extLst>
                    <a:ext uri="{9D8B030D-6E8A-4147-A177-3AD203B41FA5}">
                      <a16:colId xmlns:a16="http://schemas.microsoft.com/office/drawing/2014/main" val="20001"/>
                    </a:ext>
                  </a:extLst>
                </a:gridCol>
              </a:tblGrid>
              <a:tr h="27886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_tradnl" sz="1800" b="1" u="none" kern="1200" dirty="0">
                          <a:solidFill>
                            <a:schemeClr val="tx2"/>
                          </a:solidFill>
                          <a:effectLst/>
                          <a:latin typeface="Helvetica" pitchFamily="2" charset="0"/>
                          <a:ea typeface="Helvetica" pitchFamily="2" charset="0"/>
                          <a:cs typeface="Helvetica" pitchFamily="2" charset="0"/>
                        </a:rPr>
                        <a:t>Rotura de maquinaria y calderas</a:t>
                      </a:r>
                    </a:p>
                    <a:p>
                      <a:pPr marL="0" marR="0" lvl="1" indent="0" algn="l" defTabSz="914400" rtl="0" eaLnBrk="0" fontAlgn="base" latinLnBrk="0" hangingPunct="0">
                        <a:lnSpc>
                          <a:spcPct val="100000"/>
                        </a:lnSpc>
                        <a:spcBef>
                          <a:spcPct val="0"/>
                        </a:spcBef>
                        <a:spcAft>
                          <a:spcPct val="0"/>
                        </a:spcAft>
                        <a:buClrTx/>
                        <a:buSzTx/>
                        <a:buFontTx/>
                        <a:buChar char="-"/>
                        <a:tabLst/>
                      </a:pPr>
                      <a:endParaRPr kumimoji="0" lang="es-ES_tradnl" sz="1400" b="0" i="0" u="none" strike="noStrike" cap="none" normalizeH="0" baseline="0" dirty="0">
                        <a:ln>
                          <a:noFill/>
                        </a:ln>
                        <a:solidFill>
                          <a:schemeClr val="tx1"/>
                        </a:solidFill>
                        <a:effectLst/>
                        <a:latin typeface="Helvetica" pitchFamily="2" charset="0"/>
                      </a:endParaRPr>
                    </a:p>
                    <a:p>
                      <a:pPr marL="0" marR="0" lvl="1" indent="0" algn="just" defTabSz="914400" rtl="0" eaLnBrk="0" fontAlgn="base" latinLnBrk="0" hangingPunct="0">
                        <a:lnSpc>
                          <a:spcPct val="100000"/>
                        </a:lnSpc>
                        <a:spcBef>
                          <a:spcPct val="0"/>
                        </a:spcBef>
                        <a:spcAft>
                          <a:spcPct val="0"/>
                        </a:spcAft>
                        <a:buClrTx/>
                        <a:buSzTx/>
                        <a:buFontTx/>
                        <a:buNone/>
                        <a:tabLst/>
                      </a:pPr>
                      <a:r>
                        <a:rPr lang="es-ES_tradnl" sz="1600" kern="1200" dirty="0">
                          <a:solidFill>
                            <a:schemeClr val="tx2"/>
                          </a:solidFill>
                          <a:latin typeface="Helvetica" pitchFamily="2" charset="0"/>
                          <a:ea typeface="Helvetica" pitchFamily="2" charset="0"/>
                          <a:cs typeface="Helvetica" pitchFamily="2" charset="0"/>
                        </a:rPr>
                        <a:t>Están cubiertos todos los daños derivados</a:t>
                      </a:r>
                    </a:p>
                    <a:p>
                      <a:pPr marL="0" marR="0" lvl="1" indent="0" algn="just" defTabSz="914400" rtl="0" eaLnBrk="0" fontAlgn="base" latinLnBrk="0" hangingPunct="0">
                        <a:lnSpc>
                          <a:spcPct val="100000"/>
                        </a:lnSpc>
                        <a:spcBef>
                          <a:spcPct val="0"/>
                        </a:spcBef>
                        <a:spcAft>
                          <a:spcPct val="0"/>
                        </a:spcAft>
                        <a:buClrTx/>
                        <a:buSzTx/>
                        <a:buFontTx/>
                        <a:buNone/>
                        <a:tabLst/>
                      </a:pPr>
                      <a:r>
                        <a:rPr lang="es-ES_tradnl" sz="1600" kern="1200" dirty="0">
                          <a:solidFill>
                            <a:schemeClr val="tx2"/>
                          </a:solidFill>
                          <a:latin typeface="Helvetica" pitchFamily="2" charset="0"/>
                          <a:ea typeface="Helvetica" pitchFamily="2" charset="0"/>
                          <a:cs typeface="Helvetica" pitchFamily="2" charset="0"/>
                        </a:rPr>
                        <a:t>de explosión física, daños a contenidos </a:t>
                      </a:r>
                    </a:p>
                    <a:p>
                      <a:pPr marL="0" marR="0" lvl="1" indent="0" algn="just" defTabSz="914400" rtl="0" eaLnBrk="0" fontAlgn="base" latinLnBrk="0" hangingPunct="0">
                        <a:lnSpc>
                          <a:spcPct val="100000"/>
                        </a:lnSpc>
                        <a:spcBef>
                          <a:spcPct val="0"/>
                        </a:spcBef>
                        <a:spcAft>
                          <a:spcPct val="0"/>
                        </a:spcAft>
                        <a:buClrTx/>
                        <a:buSzTx/>
                        <a:buFontTx/>
                        <a:buNone/>
                        <a:tabLst/>
                      </a:pPr>
                      <a:r>
                        <a:rPr lang="es-ES_tradnl" sz="1600" kern="1200" dirty="0">
                          <a:solidFill>
                            <a:schemeClr val="tx2"/>
                          </a:solidFill>
                          <a:latin typeface="Helvetica" pitchFamily="2" charset="0"/>
                          <a:ea typeface="Helvetica" pitchFamily="2" charset="0"/>
                          <a:cs typeface="Helvetica" pitchFamily="2" charset="0"/>
                        </a:rPr>
                        <a:t>y tuberías</a:t>
                      </a:r>
                      <a:r>
                        <a:rPr kumimoji="0" lang="es-ES_tradnl" sz="1400" b="0" i="0" u="none" strike="noStrike" cap="none" normalizeH="0" baseline="0" dirty="0">
                          <a:ln>
                            <a:noFill/>
                          </a:ln>
                          <a:solidFill>
                            <a:schemeClr val="tx1"/>
                          </a:solidFill>
                          <a:effectLst/>
                          <a:latin typeface="Helvetica" pitchFamily="2" charset="0"/>
                        </a:rPr>
                        <a:t>.</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Helvetica" pitchFamily="2" charset="0"/>
                        </a:rPr>
                        <a:t> </a:t>
                      </a:r>
                      <a:endParaRPr kumimoji="0" lang="es-ES_tradnl" sz="1400" b="0" i="0" u="none" strike="noStrike" cap="none" normalizeH="0" baseline="0" dirty="0">
                        <a:ln>
                          <a:noFill/>
                        </a:ln>
                        <a:solidFill>
                          <a:schemeClr val="tx1"/>
                        </a:solidFill>
                        <a:effectLst/>
                        <a:latin typeface="Helvetica" pitchFamily="2" charset="0"/>
                      </a:endParaRPr>
                    </a:p>
                  </a:txBody>
                  <a:tcPr marT="45725" marB="45725" horzOverflow="overflow">
                    <a:lnL cap="flat">
                      <a:noFill/>
                    </a:lnL>
                    <a:lnR>
                      <a:noFill/>
                    </a:lnR>
                    <a:lnT>
                      <a:noFill/>
                    </a:lnT>
                    <a:lnB cap="flat">
                      <a:noFill/>
                    </a:lnB>
                    <a:lnTlToBr>
                      <a:noFill/>
                    </a:lnTlToBr>
                    <a:lnBlToTr>
                      <a:noFill/>
                    </a:lnBlToTr>
                    <a:noFill/>
                  </a:tcPr>
                </a:tc>
                <a:tc>
                  <a:txBody>
                    <a:bodyPr/>
                    <a:lstStyle/>
                    <a:p>
                      <a:pPr marL="0" marR="0" lvl="1" indent="0" algn="just" defTabSz="914400" rtl="0" eaLnBrk="0" fontAlgn="base" latinLnBrk="0" hangingPunct="0">
                        <a:lnSpc>
                          <a:spcPct val="100000"/>
                        </a:lnSpc>
                        <a:spcBef>
                          <a:spcPct val="0"/>
                        </a:spcBef>
                        <a:spcAft>
                          <a:spcPct val="0"/>
                        </a:spcAft>
                        <a:buClrTx/>
                        <a:buSzTx/>
                        <a:buFontTx/>
                        <a:buNone/>
                        <a:tabLst/>
                      </a:pPr>
                      <a:r>
                        <a:rPr lang="es-MX" sz="1600" kern="1200" dirty="0">
                          <a:solidFill>
                            <a:schemeClr val="tx2"/>
                          </a:solidFill>
                          <a:latin typeface="Helvetica" pitchFamily="2" charset="0"/>
                          <a:ea typeface="Helvetica" pitchFamily="2" charset="0"/>
                          <a:cs typeface="Helvetica" pitchFamily="2" charset="0"/>
                        </a:rPr>
                        <a:t>1% del valor de reposición del equipo dañado, con mínimo de  $ 200 M.N.</a:t>
                      </a:r>
                    </a:p>
                    <a:p>
                      <a:pPr marL="0" marR="0" lvl="1" indent="0" algn="just" defTabSz="914400" rtl="0" eaLnBrk="0" fontAlgn="base" latinLnBrk="0" hangingPunct="0">
                        <a:lnSpc>
                          <a:spcPct val="100000"/>
                        </a:lnSpc>
                        <a:spcBef>
                          <a:spcPct val="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txBody>
                  <a:tcPr marT="45725" marB="4572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Picture 51" descr="http://images.quebarato.com.br/photos/big/D/D/167DD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961" y="4301841"/>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ítulo 1"/>
          <p:cNvSpPr>
            <a:spLocks noGrp="1"/>
          </p:cNvSpPr>
          <p:nvPr>
            <p:ph type="title"/>
          </p:nvPr>
        </p:nvSpPr>
        <p:spPr>
          <a:xfrm>
            <a:off x="1058169" y="197324"/>
            <a:ext cx="8064896" cy="469689"/>
          </a:xfrm>
        </p:spPr>
        <p:txBody>
          <a:bodyPr>
            <a:noAutofit/>
          </a:bodyPr>
          <a:lstStyle/>
          <a:p>
            <a:r>
              <a:rPr lang="es-ES" sz="2800" dirty="0">
                <a:solidFill>
                  <a:schemeClr val="tx2"/>
                </a:solidFill>
              </a:rPr>
              <a:t>Seguro de Casa Habitación</a:t>
            </a:r>
          </a:p>
        </p:txBody>
      </p:sp>
      <p:sp>
        <p:nvSpPr>
          <p:cNvPr id="13" name="Rectángulo 12"/>
          <p:cNvSpPr/>
          <p:nvPr/>
        </p:nvSpPr>
        <p:spPr>
          <a:xfrm>
            <a:off x="2171507" y="1644721"/>
            <a:ext cx="128753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Cobertura</a:t>
            </a:r>
            <a:endParaRPr lang="es-ES" b="1" dirty="0">
              <a:solidFill>
                <a:schemeClr val="tx2"/>
              </a:solidFill>
              <a:latin typeface="Helvetica" pitchFamily="2" charset="0"/>
              <a:ea typeface="Helvetica" pitchFamily="2" charset="0"/>
              <a:cs typeface="Helvetica" pitchFamily="2" charset="0"/>
            </a:endParaRPr>
          </a:p>
        </p:txBody>
      </p:sp>
      <p:sp>
        <p:nvSpPr>
          <p:cNvPr id="14" name="Rectángulo 13"/>
          <p:cNvSpPr/>
          <p:nvPr/>
        </p:nvSpPr>
        <p:spPr>
          <a:xfrm>
            <a:off x="6024749" y="1644721"/>
            <a:ext cx="141577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Deducibles</a:t>
            </a:r>
            <a:endParaRPr lang="es-ES" b="1" dirty="0">
              <a:solidFill>
                <a:schemeClr val="tx2"/>
              </a:solidFill>
              <a:latin typeface="Helvetica" pitchFamily="2" charset="0"/>
              <a:ea typeface="Helvetica" pitchFamily="2" charset="0"/>
              <a:cs typeface="Helvetica" pitchFamily="2" charset="0"/>
            </a:endParaRPr>
          </a:p>
        </p:txBody>
      </p:sp>
      <p:sp>
        <p:nvSpPr>
          <p:cNvPr id="15" name="Marcador de texto 3"/>
          <p:cNvSpPr txBox="1">
            <a:spLocks/>
          </p:cNvSpPr>
          <p:nvPr/>
        </p:nvSpPr>
        <p:spPr>
          <a:xfrm>
            <a:off x="2534638" y="874805"/>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Cubiertos y Deducibles</a:t>
            </a:r>
          </a:p>
        </p:txBody>
      </p:sp>
    </p:spTree>
    <p:extLst>
      <p:ext uri="{BB962C8B-B14F-4D97-AF65-F5344CB8AC3E}">
        <p14:creationId xmlns:p14="http://schemas.microsoft.com/office/powerpoint/2010/main" val="287985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13</a:t>
            </a:fld>
            <a:endParaRPr lang="en-US" dirty="0">
              <a:solidFill>
                <a:schemeClr val="tx2"/>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2998284205"/>
              </p:ext>
            </p:extLst>
          </p:nvPr>
        </p:nvGraphicFramePr>
        <p:xfrm>
          <a:off x="1030874" y="2199208"/>
          <a:ext cx="7939608" cy="3428976"/>
        </p:xfrm>
        <a:graphic>
          <a:graphicData uri="http://schemas.openxmlformats.org/drawingml/2006/table">
            <a:tbl>
              <a:tblPr/>
              <a:tblGrid>
                <a:gridCol w="4709655">
                  <a:extLst>
                    <a:ext uri="{9D8B030D-6E8A-4147-A177-3AD203B41FA5}">
                      <a16:colId xmlns:a16="http://schemas.microsoft.com/office/drawing/2014/main" val="20000"/>
                    </a:ext>
                  </a:extLst>
                </a:gridCol>
                <a:gridCol w="3229953">
                  <a:extLst>
                    <a:ext uri="{9D8B030D-6E8A-4147-A177-3AD203B41FA5}">
                      <a16:colId xmlns:a16="http://schemas.microsoft.com/office/drawing/2014/main" val="20001"/>
                    </a:ext>
                  </a:extLst>
                </a:gridCol>
              </a:tblGrid>
              <a:tr h="313869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lang="es-ES_tradnl" sz="1800" b="1" u="none" kern="1200" dirty="0">
                          <a:solidFill>
                            <a:schemeClr val="tx2"/>
                          </a:solidFill>
                          <a:effectLst/>
                          <a:latin typeface="Helvetica" pitchFamily="2" charset="0"/>
                          <a:ea typeface="Helvetica" pitchFamily="2" charset="0"/>
                          <a:cs typeface="Helvetica" pitchFamily="2" charset="0"/>
                        </a:rPr>
                        <a:t>Responsabilidad Civil</a:t>
                      </a:r>
                    </a:p>
                    <a:p>
                      <a:pPr marL="0" marR="0" lvl="0" indent="0" algn="just" defTabSz="914400" rtl="0" eaLnBrk="0" fontAlgn="base" latinLnBrk="0" hangingPunct="0">
                        <a:lnSpc>
                          <a:spcPct val="75000"/>
                        </a:lnSpc>
                        <a:spcBef>
                          <a:spcPct val="0"/>
                        </a:spcBef>
                        <a:spcAft>
                          <a:spcPct val="0"/>
                        </a:spcAft>
                        <a:buClrTx/>
                        <a:buSzTx/>
                        <a:buFontTx/>
                        <a:buNone/>
                        <a:tabLst/>
                      </a:pPr>
                      <a:endParaRPr kumimoji="0" lang="es-ES_tradnl" sz="1400" b="1" i="0" u="none" strike="noStrike" cap="none" normalizeH="0" baseline="0" dirty="0">
                        <a:ln>
                          <a:noFill/>
                        </a:ln>
                        <a:solidFill>
                          <a:schemeClr val="tx1"/>
                        </a:solidFill>
                        <a:effectLst/>
                        <a:latin typeface="Helvetica" pitchFamily="2" charset="0"/>
                      </a:endParaRPr>
                    </a:p>
                    <a:p>
                      <a:pPr marL="0" marR="0" lvl="0" indent="0" algn="just" defTabSz="914400" rtl="0" eaLnBrk="0" fontAlgn="base" latinLnBrk="0" hangingPunct="0">
                        <a:lnSpc>
                          <a:spcPct val="75000"/>
                        </a:lnSpc>
                        <a:spcBef>
                          <a:spcPct val="0"/>
                        </a:spcBef>
                        <a:spcAft>
                          <a:spcPct val="0"/>
                        </a:spcAft>
                        <a:buClrTx/>
                        <a:buSzTx/>
                        <a:buFontTx/>
                        <a:buNone/>
                        <a:tabLst/>
                      </a:pPr>
                      <a:endParaRPr kumimoji="0" lang="es-ES_tradnl" sz="1400" b="1" i="0" u="none" strike="noStrike" cap="none" normalizeH="0" baseline="0" dirty="0">
                        <a:ln>
                          <a:noFill/>
                        </a:ln>
                        <a:solidFill>
                          <a:schemeClr val="tx1"/>
                        </a:solidFill>
                        <a:effectLst/>
                        <a:latin typeface="Helvetica" pitchFamily="2" charset="0"/>
                      </a:endParaRPr>
                    </a:p>
                    <a:p>
                      <a:pPr marL="0" marR="0" lvl="0" indent="0" algn="just" defTabSz="914400" rtl="0" eaLnBrk="0" fontAlgn="base" latinLnBrk="0" hangingPunct="0">
                        <a:lnSpc>
                          <a:spcPct val="75000"/>
                        </a:lnSpc>
                        <a:spcBef>
                          <a:spcPct val="0"/>
                        </a:spcBef>
                        <a:spcAft>
                          <a:spcPct val="0"/>
                        </a:spcAft>
                        <a:buClrTx/>
                        <a:buSzTx/>
                        <a:buFontTx/>
                        <a:buNone/>
                        <a:tabLst/>
                      </a:pPr>
                      <a:r>
                        <a:rPr kumimoji="0" lang="es-MX" sz="1600" b="0" i="0" u="none" strike="noStrike" cap="none" normalizeH="0" baseline="0" dirty="0">
                          <a:ln>
                            <a:noFill/>
                          </a:ln>
                          <a:solidFill>
                            <a:srgbClr val="002060"/>
                          </a:solidFill>
                          <a:effectLst/>
                          <a:latin typeface="Helvetica" pitchFamily="2" charset="0"/>
                        </a:rPr>
                        <a:t>Ampara la Responsabilidad Civil Legal Familiar del asegurado como propietario o como arrendatario según sea el caso de la contratación.</a:t>
                      </a:r>
                    </a:p>
                    <a:p>
                      <a:pPr marL="0" marR="0" lvl="0" indent="0" algn="just" defTabSz="914400" rtl="0" eaLnBrk="0" fontAlgn="base" latinLnBrk="0" hangingPunct="0">
                        <a:lnSpc>
                          <a:spcPct val="75000"/>
                        </a:lnSpc>
                        <a:spcBef>
                          <a:spcPct val="0"/>
                        </a:spcBef>
                        <a:spcAft>
                          <a:spcPct val="0"/>
                        </a:spcAft>
                        <a:buClrTx/>
                        <a:buSzTx/>
                        <a:buFontTx/>
                        <a:buNone/>
                        <a:tabLst/>
                      </a:pPr>
                      <a:endParaRPr kumimoji="0" lang="es-MX" sz="1600" b="0" i="0" u="none" strike="noStrike" cap="none" normalizeH="0" baseline="0" dirty="0">
                        <a:ln>
                          <a:noFill/>
                        </a:ln>
                        <a:solidFill>
                          <a:srgbClr val="002060"/>
                        </a:solidFill>
                        <a:effectLst/>
                        <a:latin typeface="Helvetica" pitchFamily="2" charset="0"/>
                      </a:endParaRPr>
                    </a:p>
                    <a:p>
                      <a:pPr marL="0" marR="0" lvl="0" indent="0" algn="just" defTabSz="914400" rtl="0" eaLnBrk="0" fontAlgn="base" latinLnBrk="0" hangingPunct="0">
                        <a:lnSpc>
                          <a:spcPct val="75000"/>
                        </a:lnSpc>
                        <a:spcBef>
                          <a:spcPct val="0"/>
                        </a:spcBef>
                        <a:spcAft>
                          <a:spcPct val="0"/>
                        </a:spcAft>
                        <a:buClrTx/>
                        <a:buSzTx/>
                        <a:buFontTx/>
                        <a:buNone/>
                        <a:tabLst/>
                      </a:pPr>
                      <a:r>
                        <a:rPr kumimoji="0" lang="es-MX" sz="1600" b="0" i="0" u="none" strike="noStrike" cap="none" normalizeH="0" baseline="0" dirty="0">
                          <a:ln>
                            <a:noFill/>
                          </a:ln>
                          <a:solidFill>
                            <a:srgbClr val="002060"/>
                          </a:solidFill>
                          <a:effectLst/>
                          <a:latin typeface="Helvetica" pitchFamily="2" charset="0"/>
                        </a:rPr>
                        <a:t>Así mismo, por convenio expreso quedan amparadas las responsabilidades del asegurado y sus dependientes económicos en viajes de placer, vacaciones o de estudios, dentro y fuera de la República Mexicana.</a:t>
                      </a:r>
                    </a:p>
                    <a:p>
                      <a:pPr marL="0" marR="0" lvl="0" indent="0" algn="just" defTabSz="914400" rtl="0" eaLnBrk="0" fontAlgn="base" latinLnBrk="0" hangingPunct="0">
                        <a:lnSpc>
                          <a:spcPct val="75000"/>
                        </a:lnSpc>
                        <a:spcBef>
                          <a:spcPct val="0"/>
                        </a:spcBef>
                        <a:spcAft>
                          <a:spcPct val="0"/>
                        </a:spcAft>
                        <a:buClrTx/>
                        <a:buSzTx/>
                        <a:buFontTx/>
                        <a:buNone/>
                        <a:tabLst/>
                      </a:pPr>
                      <a:endParaRPr kumimoji="0" lang="es-MX" sz="1600" b="0" i="0" u="none" strike="noStrike" cap="none" normalizeH="0" baseline="0" dirty="0">
                        <a:ln>
                          <a:noFill/>
                        </a:ln>
                        <a:solidFill>
                          <a:srgbClr val="002060"/>
                        </a:solidFill>
                        <a:effectLst/>
                        <a:latin typeface="Helvetica" pitchFamily="2" charset="0"/>
                      </a:endParaRPr>
                    </a:p>
                    <a:p>
                      <a:pPr marL="0" marR="0" lvl="0" indent="0" algn="just" defTabSz="914400" rtl="0" eaLnBrk="0" fontAlgn="base" latinLnBrk="0" hangingPunct="0">
                        <a:lnSpc>
                          <a:spcPct val="75000"/>
                        </a:lnSpc>
                        <a:spcBef>
                          <a:spcPct val="0"/>
                        </a:spcBef>
                        <a:spcAft>
                          <a:spcPct val="0"/>
                        </a:spcAft>
                        <a:buClrTx/>
                        <a:buSzTx/>
                        <a:buFontTx/>
                        <a:buNone/>
                        <a:tabLst/>
                      </a:pPr>
                      <a:r>
                        <a:rPr kumimoji="0" lang="es-MX" sz="1600" b="0" i="0" u="none" strike="noStrike" cap="none" normalizeH="0" baseline="0" dirty="0">
                          <a:ln>
                            <a:noFill/>
                          </a:ln>
                          <a:solidFill>
                            <a:srgbClr val="002060"/>
                          </a:solidFill>
                          <a:effectLst/>
                          <a:latin typeface="Helvetica" pitchFamily="2" charset="0"/>
                        </a:rPr>
                        <a:t>También se cubren los daños ocasionados en bienes y personas por los dependientes económicos e hijos menores de 21 años del asegurado; mientras se encuentre realizando labores al servicio del asegurado</a:t>
                      </a:r>
                      <a:r>
                        <a:rPr kumimoji="0" lang="es-MX" sz="1400" b="0" i="0" u="none" strike="noStrike" cap="none" normalizeH="0" baseline="0" dirty="0">
                          <a:ln>
                            <a:noFill/>
                          </a:ln>
                          <a:solidFill>
                            <a:srgbClr val="002060"/>
                          </a:solidFill>
                          <a:effectLst/>
                          <a:latin typeface="Helvetica" pitchFamily="2" charset="0"/>
                        </a:rPr>
                        <a:t>.</a:t>
                      </a:r>
                      <a:endParaRPr kumimoji="0" lang="es-ES_tradnl" sz="1400" b="0" i="0" u="none" strike="noStrike" cap="none" normalizeH="0" baseline="0" dirty="0">
                        <a:ln>
                          <a:noFill/>
                        </a:ln>
                        <a:solidFill>
                          <a:srgbClr val="002060"/>
                        </a:solidFill>
                        <a:effectLst/>
                        <a:latin typeface="Helvetica" pitchFamily="2" charset="0"/>
                      </a:endParaRPr>
                    </a:p>
                  </a:txBody>
                  <a:tcPr marT="45708" marB="45708"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lang="es-ES_tradnl" sz="1800" b="1" u="none" kern="1200" dirty="0">
                          <a:solidFill>
                            <a:schemeClr val="tx2"/>
                          </a:solidFill>
                          <a:effectLst/>
                          <a:latin typeface="Helvetica" pitchFamily="2" charset="0"/>
                          <a:ea typeface="Helvetica" pitchFamily="2" charset="0"/>
                          <a:cs typeface="Helvetica" pitchFamily="2" charset="0"/>
                        </a:rPr>
                        <a:t>Sin deducible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txBody>
                  <a:tcPr marT="45708" marB="45708"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298" y="2958658"/>
            <a:ext cx="2304256" cy="245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ítulo 1"/>
          <p:cNvSpPr>
            <a:spLocks noGrp="1"/>
          </p:cNvSpPr>
          <p:nvPr>
            <p:ph type="title"/>
          </p:nvPr>
        </p:nvSpPr>
        <p:spPr>
          <a:xfrm>
            <a:off x="905586" y="211411"/>
            <a:ext cx="8064896" cy="469689"/>
          </a:xfrm>
        </p:spPr>
        <p:txBody>
          <a:bodyPr>
            <a:noAutofit/>
          </a:bodyPr>
          <a:lstStyle/>
          <a:p>
            <a:r>
              <a:rPr lang="es-ES" sz="2800" dirty="0">
                <a:solidFill>
                  <a:schemeClr val="tx2"/>
                </a:solidFill>
              </a:rPr>
              <a:t>Seguro de Casa Habitación</a:t>
            </a:r>
          </a:p>
        </p:txBody>
      </p:sp>
      <p:sp>
        <p:nvSpPr>
          <p:cNvPr id="13" name="Rectángulo 12"/>
          <p:cNvSpPr/>
          <p:nvPr/>
        </p:nvSpPr>
        <p:spPr>
          <a:xfrm>
            <a:off x="2171507" y="1573127"/>
            <a:ext cx="128753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Cobertura</a:t>
            </a:r>
            <a:endParaRPr lang="es-ES" b="1" dirty="0">
              <a:solidFill>
                <a:schemeClr val="tx2"/>
              </a:solidFill>
              <a:latin typeface="Helvetica" pitchFamily="2" charset="0"/>
              <a:ea typeface="Helvetica" pitchFamily="2" charset="0"/>
              <a:cs typeface="Helvetica" pitchFamily="2" charset="0"/>
            </a:endParaRPr>
          </a:p>
        </p:txBody>
      </p:sp>
      <p:sp>
        <p:nvSpPr>
          <p:cNvPr id="14" name="Rectángulo 13"/>
          <p:cNvSpPr/>
          <p:nvPr/>
        </p:nvSpPr>
        <p:spPr>
          <a:xfrm>
            <a:off x="6016654" y="1573127"/>
            <a:ext cx="141577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Deducibles</a:t>
            </a:r>
            <a:endParaRPr lang="es-ES" b="1" dirty="0">
              <a:solidFill>
                <a:schemeClr val="tx2"/>
              </a:solidFill>
              <a:latin typeface="Helvetica" pitchFamily="2" charset="0"/>
              <a:ea typeface="Helvetica" pitchFamily="2" charset="0"/>
              <a:cs typeface="Helvetica" pitchFamily="2" charset="0"/>
            </a:endParaRPr>
          </a:p>
        </p:txBody>
      </p:sp>
      <p:sp>
        <p:nvSpPr>
          <p:cNvPr id="15" name="Marcador de texto 3"/>
          <p:cNvSpPr txBox="1">
            <a:spLocks/>
          </p:cNvSpPr>
          <p:nvPr/>
        </p:nvSpPr>
        <p:spPr>
          <a:xfrm>
            <a:off x="2534638" y="865856"/>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Cubiertos y Deducibles</a:t>
            </a:r>
          </a:p>
        </p:txBody>
      </p:sp>
    </p:spTree>
    <p:extLst>
      <p:ext uri="{BB962C8B-B14F-4D97-AF65-F5344CB8AC3E}">
        <p14:creationId xmlns:p14="http://schemas.microsoft.com/office/powerpoint/2010/main" val="3754555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14</a:t>
            </a:fld>
            <a:endParaRPr lang="en-US" dirty="0">
              <a:solidFill>
                <a:schemeClr val="tx2"/>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1851748424"/>
              </p:ext>
            </p:extLst>
          </p:nvPr>
        </p:nvGraphicFramePr>
        <p:xfrm>
          <a:off x="1358978" y="2035694"/>
          <a:ext cx="7939608" cy="3915165"/>
        </p:xfrm>
        <a:graphic>
          <a:graphicData uri="http://schemas.openxmlformats.org/drawingml/2006/table">
            <a:tbl>
              <a:tblPr/>
              <a:tblGrid>
                <a:gridCol w="469924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47809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lang="es-ES" sz="1800" b="1" u="none" kern="1200" dirty="0">
                        <a:solidFill>
                          <a:schemeClr val="tx2"/>
                        </a:solidFill>
                        <a:effectLst/>
                        <a:latin typeface="Helvetica" pitchFamily="2" charset="0"/>
                        <a:ea typeface="Helvetica" pitchFamily="2" charset="0"/>
                        <a:cs typeface="Helvetica" pitchFamily="2" charset="0"/>
                      </a:endParaRPr>
                    </a:p>
                  </a:txBody>
                  <a:tcPr marT="45708" marB="45708"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1400" b="1" i="1" u="none" strike="noStrike" cap="none" normalizeH="0" baseline="0" dirty="0">
                        <a:ln>
                          <a:noFill/>
                        </a:ln>
                        <a:solidFill>
                          <a:schemeClr val="tx1"/>
                        </a:solidFill>
                        <a:effectLst/>
                        <a:latin typeface="Helvetica" pitchFamily="2" charset="0"/>
                      </a:endParaRPr>
                    </a:p>
                  </a:txBody>
                  <a:tcPr marT="45708" marB="4570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3707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_tradnl" sz="1800" b="1" u="none" kern="1200" dirty="0">
                          <a:solidFill>
                            <a:schemeClr val="tx2"/>
                          </a:solidFill>
                          <a:effectLst/>
                          <a:latin typeface="Helvetica" pitchFamily="2" charset="0"/>
                          <a:ea typeface="Helvetica" pitchFamily="2" charset="0"/>
                          <a:cs typeface="Helvetica" pitchFamily="2" charset="0"/>
                        </a:rPr>
                        <a:t>Responsabilidad Civil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p>
                      <a:pPr marL="0" marR="0" lvl="1" indent="0" algn="just" defTabSz="914400" rtl="0" eaLnBrk="0" fontAlgn="base" latinLnBrk="0" hangingPunct="0">
                        <a:lnSpc>
                          <a:spcPct val="100000"/>
                        </a:lnSpc>
                        <a:spcBef>
                          <a:spcPct val="0"/>
                        </a:spcBef>
                        <a:spcAft>
                          <a:spcPct val="0"/>
                        </a:spcAft>
                        <a:buClrTx/>
                        <a:buSzTx/>
                        <a:buFontTx/>
                        <a:buNone/>
                        <a:tabLst/>
                      </a:pPr>
                      <a:r>
                        <a:rPr lang="es-ES_tradnl" sz="1600" kern="1200" dirty="0">
                          <a:solidFill>
                            <a:schemeClr val="tx2"/>
                          </a:solidFill>
                          <a:latin typeface="Helvetica" pitchFamily="2" charset="0"/>
                          <a:ea typeface="Helvetica" pitchFamily="2" charset="0"/>
                          <a:cs typeface="Helvetica" pitchFamily="2" charset="0"/>
                        </a:rPr>
                        <a:t>Ejemplos de posibles siniestros: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p>
                      <a:pPr marL="0" marR="0" lvl="1" indent="0" algn="just" defTabSz="914400" rtl="0" eaLnBrk="0" fontAlgn="base" latinLnBrk="0" hangingPunct="0">
                        <a:lnSpc>
                          <a:spcPct val="100000"/>
                        </a:lnSpc>
                        <a:spcBef>
                          <a:spcPct val="0"/>
                        </a:spcBef>
                        <a:spcAft>
                          <a:spcPct val="0"/>
                        </a:spcAft>
                        <a:buClrTx/>
                        <a:buSzTx/>
                        <a:buFontTx/>
                        <a:buNone/>
                        <a:tabLst/>
                      </a:pPr>
                      <a:r>
                        <a:rPr lang="es-ES_tradnl" sz="1800" b="1" u="none" kern="1200" dirty="0">
                          <a:solidFill>
                            <a:schemeClr val="tx2"/>
                          </a:solidFill>
                          <a:effectLst/>
                          <a:latin typeface="Helvetica" pitchFamily="2" charset="0"/>
                          <a:ea typeface="Helvetica" pitchFamily="2" charset="0"/>
                          <a:cs typeface="Helvetica" pitchFamily="2" charset="0"/>
                        </a:rPr>
                        <a:t>Rotura de piezas de cristal </a:t>
                      </a:r>
                      <a:r>
                        <a:rPr lang="es-ES_tradnl" sz="1600" kern="1200" dirty="0">
                          <a:solidFill>
                            <a:schemeClr val="tx2"/>
                          </a:solidFill>
                          <a:latin typeface="Helvetica" pitchFamily="2" charset="0"/>
                          <a:ea typeface="Helvetica" pitchFamily="2" charset="0"/>
                          <a:cs typeface="Helvetica" pitchFamily="2" charset="0"/>
                        </a:rPr>
                        <a:t>cortado en tienda departamental, por el niño pequeño.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_tradnl" sz="1800" b="1" u="none" kern="1200" dirty="0">
                          <a:solidFill>
                            <a:schemeClr val="tx2"/>
                          </a:solidFill>
                          <a:effectLst/>
                          <a:latin typeface="Helvetica" pitchFamily="2" charset="0"/>
                          <a:ea typeface="Helvetica" pitchFamily="2" charset="0"/>
                          <a:cs typeface="Helvetica" pitchFamily="2" charset="0"/>
                        </a:rPr>
                        <a:t>Mordedura</a:t>
                      </a:r>
                      <a:r>
                        <a:rPr kumimoji="0" lang="es-ES_tradnl" sz="1400" b="0" i="0" u="none" strike="noStrike" cap="none" normalizeH="0" baseline="0" dirty="0">
                          <a:ln>
                            <a:noFill/>
                          </a:ln>
                          <a:solidFill>
                            <a:schemeClr val="tx1"/>
                          </a:solidFill>
                          <a:effectLst/>
                          <a:latin typeface="Helvetica" pitchFamily="2" charset="0"/>
                        </a:rPr>
                        <a:t> </a:t>
                      </a:r>
                      <a:r>
                        <a:rPr lang="es-ES_tradnl" sz="1600" kern="1200" dirty="0">
                          <a:solidFill>
                            <a:schemeClr val="tx2"/>
                          </a:solidFill>
                          <a:latin typeface="Helvetica" pitchFamily="2" charset="0"/>
                          <a:ea typeface="Helvetica" pitchFamily="2" charset="0"/>
                          <a:cs typeface="Helvetica" pitchFamily="2" charset="0"/>
                        </a:rPr>
                        <a:t>del perro al vecino.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p>
                      <a:pPr marL="0" marR="0" lvl="1" indent="0" algn="just" defTabSz="914400" rtl="0" eaLnBrk="0" fontAlgn="base" latinLnBrk="0" hangingPunct="0">
                        <a:lnSpc>
                          <a:spcPct val="100000"/>
                        </a:lnSpc>
                        <a:spcBef>
                          <a:spcPct val="0"/>
                        </a:spcBef>
                        <a:spcAft>
                          <a:spcPct val="0"/>
                        </a:spcAft>
                        <a:buClrTx/>
                        <a:buSzTx/>
                        <a:buFontTx/>
                        <a:buNone/>
                        <a:tabLst/>
                      </a:pPr>
                      <a:r>
                        <a:rPr lang="es-ES_tradnl" sz="1800" b="1" u="none" kern="1200" dirty="0">
                          <a:solidFill>
                            <a:schemeClr val="tx2"/>
                          </a:solidFill>
                          <a:effectLst/>
                          <a:latin typeface="Helvetica" pitchFamily="2" charset="0"/>
                          <a:ea typeface="Helvetica" pitchFamily="2" charset="0"/>
                          <a:cs typeface="Helvetica" pitchFamily="2" charset="0"/>
                        </a:rPr>
                        <a:t>Caída de objetos </a:t>
                      </a:r>
                      <a:r>
                        <a:rPr lang="es-ES_tradnl" sz="1600" kern="1200" dirty="0">
                          <a:solidFill>
                            <a:schemeClr val="tx2"/>
                          </a:solidFill>
                          <a:latin typeface="Helvetica" pitchFamily="2" charset="0"/>
                          <a:ea typeface="Helvetica" pitchFamily="2" charset="0"/>
                          <a:cs typeface="Helvetica" pitchFamily="2" charset="0"/>
                        </a:rPr>
                        <a:t>a los bienes del vecino, postes de básquetbol en el coche del vecino, etc.(Siempre y cuando sea derivado de una actividad familiar o por el personal domestico).</a:t>
                      </a:r>
                    </a:p>
                    <a:p>
                      <a:pPr marL="0" marR="0" lvl="0" indent="0" algn="just" defTabSz="914400" rtl="0" eaLnBrk="0" fontAlgn="base" latinLnBrk="0" hangingPunct="0">
                        <a:lnSpc>
                          <a:spcPct val="75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txBody>
                  <a:tcPr marT="45708" marB="45708"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_tradnl" sz="1800" b="1" u="none" kern="1200" dirty="0">
                          <a:solidFill>
                            <a:schemeClr val="tx2"/>
                          </a:solidFill>
                          <a:effectLst/>
                          <a:latin typeface="Helvetica" pitchFamily="2" charset="0"/>
                          <a:ea typeface="Helvetica" pitchFamily="2" charset="0"/>
                          <a:cs typeface="Helvetica" pitchFamily="2" charset="0"/>
                        </a:rPr>
                        <a:t>             Sin deducible</a:t>
                      </a:r>
                    </a:p>
                    <a:p>
                      <a:pPr marL="0" marR="0" lvl="0" indent="0" algn="just" defTabSz="914400" rtl="0" eaLnBrk="0" fontAlgn="base" latinLnBrk="0" hangingPunct="0">
                        <a:lnSpc>
                          <a:spcPct val="100000"/>
                        </a:lnSpc>
                        <a:spcBef>
                          <a:spcPct val="0"/>
                        </a:spcBef>
                        <a:spcAft>
                          <a:spcPct val="0"/>
                        </a:spcAft>
                        <a:buClrTx/>
                        <a:buSzTx/>
                        <a:buFontTx/>
                        <a:buNone/>
                        <a:tabLst/>
                      </a:pPr>
                      <a:endParaRPr lang="es-ES_tradnl" sz="1800" b="1" u="none" kern="1200" dirty="0">
                        <a:solidFill>
                          <a:schemeClr val="tx2"/>
                        </a:solidFill>
                        <a:effectLst/>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_tradnl" sz="1800" b="1" u="none" kern="1200" dirty="0">
                        <a:solidFill>
                          <a:schemeClr val="tx2"/>
                        </a:solidFill>
                        <a:effectLst/>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_tradnl" sz="1800" b="1" u="none" kern="1200" dirty="0">
                        <a:solidFill>
                          <a:schemeClr val="tx2"/>
                        </a:solidFill>
                        <a:effectLst/>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_tradnl" sz="1800" b="1" u="none" kern="1200" dirty="0">
                        <a:solidFill>
                          <a:schemeClr val="tx2"/>
                        </a:solidFill>
                        <a:effectLst/>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_tradnl" sz="1800" b="1" u="none" kern="1200" dirty="0">
                        <a:solidFill>
                          <a:schemeClr val="tx2"/>
                        </a:solidFill>
                        <a:effectLst/>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_tradnl" sz="1800" b="1" u="none" kern="1200" dirty="0">
                        <a:solidFill>
                          <a:schemeClr val="tx2"/>
                        </a:solidFill>
                        <a:effectLst/>
                        <a:latin typeface="Helvetica" pitchFamily="2" charset="0"/>
                        <a:ea typeface="Helvetica" pitchFamily="2" charset="0"/>
                        <a:cs typeface="Helvetica" pitchFamily="2" charset="0"/>
                      </a:endParaRPr>
                    </a:p>
                  </a:txBody>
                  <a:tcPr marT="45708" marB="45708"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 name="Picture 6" descr="F:\Informatica 2003\Direccion\Claudia\PRESENTACIONES2003\clipart\resp_civil.gif"/>
          <p:cNvPicPr>
            <a:picLocks noChangeAspect="1" noChangeArrowheads="1"/>
          </p:cNvPicPr>
          <p:nvPr/>
        </p:nvPicPr>
        <p:blipFill>
          <a:blip r:embed="rId2">
            <a:extLst>
              <a:ext uri="{28A0092B-C50C-407E-A947-70E740481C1C}">
                <a14:useLocalDpi xmlns:a14="http://schemas.microsoft.com/office/drawing/2010/main" val="0"/>
              </a:ext>
            </a:extLst>
          </a:blip>
          <a:srcRect l="36046" t="5490" r="9290" b="1408"/>
          <a:stretch>
            <a:fillRect/>
          </a:stretch>
        </p:blipFill>
        <p:spPr bwMode="auto">
          <a:xfrm>
            <a:off x="6852212" y="3079469"/>
            <a:ext cx="1577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1"/>
          <p:cNvSpPr>
            <a:spLocks noGrp="1"/>
          </p:cNvSpPr>
          <p:nvPr>
            <p:ph type="title"/>
          </p:nvPr>
        </p:nvSpPr>
        <p:spPr>
          <a:xfrm>
            <a:off x="1058169" y="200139"/>
            <a:ext cx="8064896" cy="469689"/>
          </a:xfrm>
        </p:spPr>
        <p:txBody>
          <a:bodyPr>
            <a:noAutofit/>
          </a:bodyPr>
          <a:lstStyle/>
          <a:p>
            <a:r>
              <a:rPr lang="es-ES" sz="2800" dirty="0">
                <a:solidFill>
                  <a:schemeClr val="tx2"/>
                </a:solidFill>
              </a:rPr>
              <a:t>Seguro de Casa Habitación</a:t>
            </a:r>
          </a:p>
        </p:txBody>
      </p:sp>
      <p:sp>
        <p:nvSpPr>
          <p:cNvPr id="10" name="Rectángulo 9"/>
          <p:cNvSpPr/>
          <p:nvPr/>
        </p:nvSpPr>
        <p:spPr>
          <a:xfrm>
            <a:off x="2171507" y="1664928"/>
            <a:ext cx="128753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Cobertura</a:t>
            </a:r>
            <a:endParaRPr lang="es-ES" b="1" dirty="0">
              <a:solidFill>
                <a:schemeClr val="tx2"/>
              </a:solidFill>
              <a:latin typeface="Helvetica" pitchFamily="2" charset="0"/>
              <a:ea typeface="Helvetica" pitchFamily="2" charset="0"/>
              <a:cs typeface="Helvetica" pitchFamily="2" charset="0"/>
            </a:endParaRPr>
          </a:p>
        </p:txBody>
      </p:sp>
      <p:sp>
        <p:nvSpPr>
          <p:cNvPr id="11" name="Rectángulo 10"/>
          <p:cNvSpPr/>
          <p:nvPr/>
        </p:nvSpPr>
        <p:spPr>
          <a:xfrm>
            <a:off x="6024749" y="1664928"/>
            <a:ext cx="141577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Deducibles</a:t>
            </a:r>
            <a:endParaRPr lang="es-ES" b="1" dirty="0">
              <a:solidFill>
                <a:schemeClr val="tx2"/>
              </a:solidFill>
              <a:latin typeface="Helvetica" pitchFamily="2" charset="0"/>
              <a:ea typeface="Helvetica" pitchFamily="2" charset="0"/>
              <a:cs typeface="Helvetica" pitchFamily="2" charset="0"/>
            </a:endParaRPr>
          </a:p>
        </p:txBody>
      </p:sp>
      <p:sp>
        <p:nvSpPr>
          <p:cNvPr id="12" name="Marcador de texto 3"/>
          <p:cNvSpPr txBox="1">
            <a:spLocks/>
          </p:cNvSpPr>
          <p:nvPr/>
        </p:nvSpPr>
        <p:spPr>
          <a:xfrm>
            <a:off x="2534638" y="847268"/>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Cubiertos y Deducibles</a:t>
            </a:r>
          </a:p>
        </p:txBody>
      </p:sp>
    </p:spTree>
    <p:extLst>
      <p:ext uri="{BB962C8B-B14F-4D97-AF65-F5344CB8AC3E}">
        <p14:creationId xmlns:p14="http://schemas.microsoft.com/office/powerpoint/2010/main" val="320991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15</a:t>
            </a:fld>
            <a:endParaRPr lang="en-US" dirty="0">
              <a:solidFill>
                <a:schemeClr val="tx2"/>
              </a:solidFill>
            </a:endParaRPr>
          </a:p>
        </p:txBody>
      </p:sp>
      <p:sp>
        <p:nvSpPr>
          <p:cNvPr id="4" name="Marcador de texto 3"/>
          <p:cNvSpPr txBox="1">
            <a:spLocks/>
          </p:cNvSpPr>
          <p:nvPr/>
        </p:nvSpPr>
        <p:spPr>
          <a:xfrm>
            <a:off x="3887076" y="917844"/>
            <a:ext cx="4499007"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800" dirty="0">
                <a:solidFill>
                  <a:schemeClr val="tx2"/>
                </a:solidFill>
                <a:latin typeface="Helvetica" pitchFamily="2" charset="0"/>
                <a:ea typeface="Helvetica" pitchFamily="2" charset="0"/>
                <a:cs typeface="Helvetica" pitchFamily="2" charset="0"/>
              </a:rPr>
              <a:t>Sublímites de Cobertura</a:t>
            </a:r>
          </a:p>
        </p:txBody>
      </p:sp>
      <p:pic>
        <p:nvPicPr>
          <p:cNvPr id="7" name="Picture 36" descr="http://www.mercadolibre.com.mx/jm/img?s=MLM&amp;f=14563912_4256.jpg&amp;v=P"/>
          <p:cNvPicPr>
            <a:picLocks noChangeAspect="1" noChangeArrowheads="1"/>
          </p:cNvPicPr>
          <p:nvPr/>
        </p:nvPicPr>
        <p:blipFill>
          <a:blip r:embed="rId2">
            <a:lum bright="6000"/>
            <a:extLst>
              <a:ext uri="{28A0092B-C50C-407E-A947-70E740481C1C}">
                <a14:useLocalDpi xmlns:a14="http://schemas.microsoft.com/office/drawing/2010/main" val="0"/>
              </a:ext>
            </a:extLst>
          </a:blip>
          <a:srcRect t="13333" b="14667"/>
          <a:stretch>
            <a:fillRect/>
          </a:stretch>
        </p:blipFill>
        <p:spPr bwMode="auto">
          <a:xfrm>
            <a:off x="843625" y="1045664"/>
            <a:ext cx="17526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620" y="4300603"/>
            <a:ext cx="1718803" cy="186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6" descr="http://www.mercadolibre.com.mx/jm/img?s=MLM&amp;f=15938676_8232.jpg&amp;v=P"/>
          <p:cNvPicPr>
            <a:picLocks noChangeAspect="1" noChangeArrowheads="1"/>
          </p:cNvPicPr>
          <p:nvPr/>
        </p:nvPicPr>
        <p:blipFill>
          <a:blip r:embed="rId4">
            <a:extLst>
              <a:ext uri="{28A0092B-C50C-407E-A947-70E740481C1C}">
                <a14:useLocalDpi xmlns:a14="http://schemas.microsoft.com/office/drawing/2010/main" val="0"/>
              </a:ext>
            </a:extLst>
          </a:blip>
          <a:srcRect t="14333" b="13722"/>
          <a:stretch>
            <a:fillRect/>
          </a:stretch>
        </p:blipFill>
        <p:spPr bwMode="auto">
          <a:xfrm>
            <a:off x="898623" y="2646146"/>
            <a:ext cx="18288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1"/>
          <p:cNvSpPr>
            <a:spLocks noGrp="1"/>
          </p:cNvSpPr>
          <p:nvPr>
            <p:ph type="title"/>
          </p:nvPr>
        </p:nvSpPr>
        <p:spPr>
          <a:xfrm>
            <a:off x="1058169" y="237555"/>
            <a:ext cx="8064896" cy="469689"/>
          </a:xfrm>
        </p:spPr>
        <p:txBody>
          <a:bodyPr>
            <a:noAutofit/>
          </a:bodyPr>
          <a:lstStyle/>
          <a:p>
            <a:r>
              <a:rPr lang="es-ES" sz="2800" dirty="0">
                <a:solidFill>
                  <a:schemeClr val="tx2"/>
                </a:solidFill>
              </a:rPr>
              <a:t>Seguro de Casa Habitación</a:t>
            </a:r>
          </a:p>
        </p:txBody>
      </p:sp>
      <p:sp>
        <p:nvSpPr>
          <p:cNvPr id="11" name="8 Rectángulo"/>
          <p:cNvSpPr/>
          <p:nvPr/>
        </p:nvSpPr>
        <p:spPr>
          <a:xfrm>
            <a:off x="3515508" y="1520777"/>
            <a:ext cx="4572000" cy="5047536"/>
          </a:xfrm>
          <a:prstGeom prst="rect">
            <a:avLst/>
          </a:prstGeom>
        </p:spPr>
        <p:txBody>
          <a:bodyPr>
            <a:spAutoFit/>
          </a:bodyPr>
          <a:lstStyle/>
          <a:p>
            <a:pPr lvl="0" algn="just" eaLnBrk="0" fontAlgn="base" hangingPunct="0">
              <a:spcBef>
                <a:spcPct val="0"/>
              </a:spcBef>
              <a:spcAft>
                <a:spcPct val="0"/>
              </a:spcAft>
            </a:pPr>
            <a:r>
              <a:rPr lang="es-ES_tradnl" sz="1400" b="1" dirty="0">
                <a:solidFill>
                  <a:srgbClr val="002060"/>
                </a:solidFill>
                <a:latin typeface="Helvetica" pitchFamily="2" charset="0"/>
              </a:rPr>
              <a:t>Dentro de la Sección de Incendio Contenidos:</a:t>
            </a:r>
          </a:p>
          <a:p>
            <a:pPr lvl="0" algn="just" eaLnBrk="0" fontAlgn="base" hangingPunct="0">
              <a:spcBef>
                <a:spcPct val="0"/>
              </a:spcBef>
              <a:spcAft>
                <a:spcPct val="0"/>
              </a:spcAft>
            </a:pPr>
            <a:r>
              <a:rPr lang="es-ES_tradnl" sz="1400" dirty="0">
                <a:solidFill>
                  <a:srgbClr val="002060"/>
                </a:solidFill>
                <a:latin typeface="Helvetica" pitchFamily="2" charset="0"/>
              </a:rPr>
              <a:t>Están cubiertas las </a:t>
            </a:r>
            <a:r>
              <a:rPr lang="es-ES_tradnl" sz="1400" b="1" dirty="0">
                <a:solidFill>
                  <a:srgbClr val="002060"/>
                </a:solidFill>
                <a:latin typeface="Helvetica" pitchFamily="2" charset="0"/>
              </a:rPr>
              <a:t>prendas de vestir en poder de tintorerías, lavanderías y sastrerías </a:t>
            </a:r>
            <a:r>
              <a:rPr lang="es-ES_tradnl" sz="1400" dirty="0">
                <a:solidFill>
                  <a:srgbClr val="002060"/>
                </a:solidFill>
                <a:latin typeface="Helvetica" pitchFamily="2" charset="0"/>
              </a:rPr>
              <a:t>para su reparación, hasta con un limite de $32,000 M.N. por evento y $8,000 M.N. por prenda.</a:t>
            </a:r>
          </a:p>
          <a:p>
            <a:pPr lvl="0" algn="just" eaLnBrk="0" fontAlgn="base" hangingPunct="0">
              <a:spcBef>
                <a:spcPct val="0"/>
              </a:spcBef>
              <a:spcAft>
                <a:spcPct val="0"/>
              </a:spcAft>
            </a:pPr>
            <a:endParaRPr lang="es-ES_tradnl" sz="1400" dirty="0">
              <a:solidFill>
                <a:srgbClr val="002060"/>
              </a:solidFill>
              <a:latin typeface="Helvetica" pitchFamily="2" charset="0"/>
            </a:endParaRPr>
          </a:p>
          <a:p>
            <a:pPr lvl="0" algn="just" eaLnBrk="0" fontAlgn="base" hangingPunct="0">
              <a:spcBef>
                <a:spcPct val="0"/>
              </a:spcBef>
              <a:spcAft>
                <a:spcPct val="0"/>
              </a:spcAft>
            </a:pPr>
            <a:r>
              <a:rPr lang="es-ES_tradnl" sz="1400" b="1" dirty="0">
                <a:solidFill>
                  <a:srgbClr val="002060"/>
                </a:solidFill>
                <a:latin typeface="Helvetica" pitchFamily="2" charset="0"/>
              </a:rPr>
              <a:t>Dentro de la Sección de Robo con Violencia están cubiertos:</a:t>
            </a:r>
          </a:p>
          <a:p>
            <a:pPr lvl="0" algn="just" eaLnBrk="0" fontAlgn="base" hangingPunct="0">
              <a:spcBef>
                <a:spcPct val="0"/>
              </a:spcBef>
              <a:spcAft>
                <a:spcPct val="0"/>
              </a:spcAft>
            </a:pPr>
            <a:r>
              <a:rPr lang="es-ES_tradnl" sz="1400" dirty="0">
                <a:solidFill>
                  <a:srgbClr val="002060"/>
                </a:solidFill>
                <a:latin typeface="Helvetica" pitchFamily="2" charset="0"/>
              </a:rPr>
              <a:t>En caso de robo se amparan </a:t>
            </a:r>
            <a:r>
              <a:rPr lang="es-ES_tradnl" sz="1400" b="1" dirty="0">
                <a:solidFill>
                  <a:srgbClr val="002060"/>
                </a:solidFill>
                <a:latin typeface="Helvetica" pitchFamily="2" charset="0"/>
              </a:rPr>
              <a:t>obras de arte y joyas </a:t>
            </a:r>
            <a:r>
              <a:rPr lang="es-ES_tradnl" sz="1400" dirty="0">
                <a:solidFill>
                  <a:srgbClr val="002060"/>
                </a:solidFill>
                <a:latin typeface="Helvetica" pitchFamily="2" charset="0"/>
              </a:rPr>
              <a:t> hasta por el 15% adicional a la suma asegurada de Robo con máximo de $25,000 por pieza o juego o la cantidad que resulte menor. </a:t>
            </a:r>
          </a:p>
          <a:p>
            <a:pPr lvl="0" algn="just" eaLnBrk="0" fontAlgn="base" hangingPunct="0">
              <a:spcBef>
                <a:spcPct val="0"/>
              </a:spcBef>
              <a:spcAft>
                <a:spcPct val="0"/>
              </a:spcAft>
            </a:pPr>
            <a:endParaRPr lang="es-ES_tradnl" sz="1400" dirty="0">
              <a:solidFill>
                <a:srgbClr val="002060"/>
              </a:solidFill>
              <a:latin typeface="Helvetica" pitchFamily="2" charset="0"/>
            </a:endParaRPr>
          </a:p>
          <a:p>
            <a:pPr lvl="0" algn="just" eaLnBrk="0" fontAlgn="base" hangingPunct="0">
              <a:spcBef>
                <a:spcPct val="0"/>
              </a:spcBef>
              <a:spcAft>
                <a:spcPct val="0"/>
              </a:spcAft>
            </a:pPr>
            <a:r>
              <a:rPr lang="es-ES_tradnl" sz="1400" dirty="0">
                <a:solidFill>
                  <a:srgbClr val="002060"/>
                </a:solidFill>
                <a:latin typeface="Helvetica" pitchFamily="2" charset="0"/>
              </a:rPr>
              <a:t>Se cubren también en caso de </a:t>
            </a:r>
            <a:r>
              <a:rPr lang="es-ES_tradnl" sz="1400" b="1" dirty="0">
                <a:solidFill>
                  <a:srgbClr val="002060"/>
                </a:solidFill>
                <a:latin typeface="Helvetica" pitchFamily="2" charset="0"/>
              </a:rPr>
              <a:t>Robo objetos personales</a:t>
            </a:r>
            <a:r>
              <a:rPr lang="es-ES_tradnl" sz="1400" dirty="0">
                <a:solidFill>
                  <a:srgbClr val="002060"/>
                </a:solidFill>
                <a:latin typeface="Helvetica" pitchFamily="2" charset="0"/>
              </a:rPr>
              <a:t> (como relojes), hasta el 15% adicional a la suma asegurada de Robo con máximo de $100,000 por pieza o juego o la cantidad que resulte menor.</a:t>
            </a:r>
          </a:p>
          <a:p>
            <a:pPr lvl="0" algn="just" eaLnBrk="0" fontAlgn="base" hangingPunct="0">
              <a:spcBef>
                <a:spcPct val="0"/>
              </a:spcBef>
              <a:spcAft>
                <a:spcPct val="0"/>
              </a:spcAft>
            </a:pPr>
            <a:endParaRPr lang="es-ES_tradnl" sz="1400" dirty="0">
              <a:solidFill>
                <a:srgbClr val="002060"/>
              </a:solidFill>
              <a:latin typeface="Helvetica" pitchFamily="2" charset="0"/>
            </a:endParaRPr>
          </a:p>
          <a:p>
            <a:pPr lvl="0" algn="just" eaLnBrk="0" fontAlgn="base" hangingPunct="0">
              <a:spcBef>
                <a:spcPct val="0"/>
              </a:spcBef>
              <a:spcAft>
                <a:spcPct val="0"/>
              </a:spcAft>
            </a:pPr>
            <a:r>
              <a:rPr lang="es-MX" sz="1400" b="1" dirty="0">
                <a:solidFill>
                  <a:srgbClr val="002060"/>
                </a:solidFill>
                <a:latin typeface="Helvetica" pitchFamily="2" charset="0"/>
              </a:rPr>
              <a:t>Equipos electrónicos y/o de computo</a:t>
            </a:r>
            <a:r>
              <a:rPr lang="es-MX" sz="1400" dirty="0">
                <a:solidFill>
                  <a:srgbClr val="002060"/>
                </a:solidFill>
                <a:latin typeface="Helvetica" pitchFamily="2" charset="0"/>
              </a:rPr>
              <a:t>: Dentro de la ubicación y en tránsito: Hasta el 15% adicional al límite principal asegurado, con máximo de $10,000 M.N. por evento y en el agregado anual.</a:t>
            </a:r>
            <a:endParaRPr lang="es-ES_tradnl" sz="1400" dirty="0">
              <a:solidFill>
                <a:srgbClr val="002060"/>
              </a:solidFill>
              <a:latin typeface="Helvetica" pitchFamily="2" charset="0"/>
            </a:endParaRPr>
          </a:p>
          <a:p>
            <a:pPr lvl="0" algn="just" eaLnBrk="0" fontAlgn="base" hangingPunct="0">
              <a:spcBef>
                <a:spcPct val="0"/>
              </a:spcBef>
              <a:spcAft>
                <a:spcPct val="0"/>
              </a:spcAft>
            </a:pPr>
            <a:endParaRPr lang="es-ES_tradnl" sz="1400" dirty="0">
              <a:solidFill>
                <a:srgbClr val="002060"/>
              </a:solidFill>
              <a:latin typeface="Helvetica" pitchFamily="2" charset="0"/>
            </a:endParaRPr>
          </a:p>
        </p:txBody>
      </p:sp>
    </p:spTree>
    <p:extLst>
      <p:ext uri="{BB962C8B-B14F-4D97-AF65-F5344CB8AC3E}">
        <p14:creationId xmlns:p14="http://schemas.microsoft.com/office/powerpoint/2010/main" val="183288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16</a:t>
            </a:fld>
            <a:endParaRPr lang="en-US" dirty="0">
              <a:solidFill>
                <a:schemeClr val="tx2"/>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272" y="2715969"/>
            <a:ext cx="2304256" cy="245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1"/>
          <p:cNvSpPr>
            <a:spLocks noGrp="1"/>
          </p:cNvSpPr>
          <p:nvPr>
            <p:ph type="title"/>
          </p:nvPr>
        </p:nvSpPr>
        <p:spPr>
          <a:xfrm>
            <a:off x="1055632" y="255843"/>
            <a:ext cx="8064896" cy="469689"/>
          </a:xfrm>
        </p:spPr>
        <p:txBody>
          <a:bodyPr>
            <a:noAutofit/>
          </a:bodyPr>
          <a:lstStyle/>
          <a:p>
            <a:r>
              <a:rPr lang="es-ES" sz="2800" dirty="0">
                <a:solidFill>
                  <a:schemeClr val="tx2"/>
                </a:solidFill>
              </a:rPr>
              <a:t>Seguro de Casa Habitación</a:t>
            </a:r>
          </a:p>
        </p:txBody>
      </p:sp>
      <p:sp>
        <p:nvSpPr>
          <p:cNvPr id="9" name="Marcador de texto 3"/>
          <p:cNvSpPr txBox="1">
            <a:spLocks/>
          </p:cNvSpPr>
          <p:nvPr/>
        </p:nvSpPr>
        <p:spPr>
          <a:xfrm>
            <a:off x="664895" y="1383944"/>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Sublímites de cobertura</a:t>
            </a:r>
          </a:p>
        </p:txBody>
      </p:sp>
      <p:sp>
        <p:nvSpPr>
          <p:cNvPr id="10" name="7 Rectángulo"/>
          <p:cNvSpPr/>
          <p:nvPr/>
        </p:nvSpPr>
        <p:spPr>
          <a:xfrm>
            <a:off x="1058169" y="2121409"/>
            <a:ext cx="5195015" cy="3539430"/>
          </a:xfrm>
          <a:prstGeom prst="rect">
            <a:avLst/>
          </a:prstGeom>
        </p:spPr>
        <p:txBody>
          <a:bodyPr wrap="square">
            <a:spAutoFit/>
          </a:bodyPr>
          <a:lstStyle/>
          <a:p>
            <a:pPr lvl="0" algn="just" eaLnBrk="0" fontAlgn="base" hangingPunct="0">
              <a:spcBef>
                <a:spcPct val="0"/>
              </a:spcBef>
              <a:spcAft>
                <a:spcPct val="0"/>
              </a:spcAft>
            </a:pPr>
            <a:r>
              <a:rPr lang="es-ES_tradnl" sz="1400" b="1" dirty="0">
                <a:solidFill>
                  <a:srgbClr val="002060"/>
                </a:solidFill>
                <a:latin typeface="Helvetica" pitchFamily="2" charset="0"/>
              </a:rPr>
              <a:t>Responsabilidad Civil Familiar</a:t>
            </a:r>
          </a:p>
          <a:p>
            <a:pPr lvl="0" algn="just" eaLnBrk="0" fontAlgn="base" hangingPunct="0">
              <a:spcBef>
                <a:spcPct val="0"/>
              </a:spcBef>
              <a:spcAft>
                <a:spcPct val="0"/>
              </a:spcAft>
            </a:pPr>
            <a:endParaRPr lang="es-ES_tradnl" sz="1400" b="1" dirty="0">
              <a:solidFill>
                <a:srgbClr val="002060"/>
              </a:solidFill>
              <a:latin typeface="Helvetica" pitchFamily="2" charset="0"/>
            </a:endParaRPr>
          </a:p>
          <a:p>
            <a:pPr lvl="0" algn="just" eaLnBrk="0" fontAlgn="base" hangingPunct="0">
              <a:spcBef>
                <a:spcPct val="0"/>
              </a:spcBef>
              <a:spcAft>
                <a:spcPct val="0"/>
              </a:spcAft>
            </a:pPr>
            <a:r>
              <a:rPr lang="es-MX" sz="1400" b="1" dirty="0">
                <a:solidFill>
                  <a:srgbClr val="002060"/>
                </a:solidFill>
                <a:latin typeface="Helvetica" pitchFamily="2" charset="0"/>
              </a:rPr>
              <a:t>Responsabilidad Civil Arrendatario</a:t>
            </a:r>
            <a:r>
              <a:rPr lang="es-MX" sz="1400" dirty="0">
                <a:solidFill>
                  <a:srgbClr val="002060"/>
                </a:solidFill>
                <a:latin typeface="Helvetica" pitchFamily="2" charset="0"/>
              </a:rPr>
              <a:t>: Incluido, en el límite de R.C. familiar (esta cobertura aplica sólo en caso que el asegurado no sea propietario del inmueble).</a:t>
            </a:r>
          </a:p>
          <a:p>
            <a:pPr lvl="0" algn="just" eaLnBrk="0" fontAlgn="base" hangingPunct="0">
              <a:spcBef>
                <a:spcPct val="0"/>
              </a:spcBef>
              <a:spcAft>
                <a:spcPct val="0"/>
              </a:spcAft>
            </a:pPr>
            <a:endParaRPr lang="es-ES_tradnl" sz="1400" dirty="0">
              <a:solidFill>
                <a:srgbClr val="002060"/>
              </a:solidFill>
              <a:latin typeface="Helvetica" pitchFamily="2" charset="0"/>
            </a:endParaRPr>
          </a:p>
          <a:p>
            <a:pPr lvl="0" algn="just" eaLnBrk="0" fontAlgn="base" hangingPunct="0">
              <a:spcBef>
                <a:spcPct val="0"/>
              </a:spcBef>
              <a:spcAft>
                <a:spcPct val="0"/>
              </a:spcAft>
            </a:pPr>
            <a:r>
              <a:rPr lang="es-MX" sz="1400" b="1" dirty="0">
                <a:solidFill>
                  <a:srgbClr val="002060"/>
                </a:solidFill>
                <a:latin typeface="Helvetica" pitchFamily="2" charset="0"/>
              </a:rPr>
              <a:t>Dentro de la sección de RC Familiar </a:t>
            </a:r>
            <a:r>
              <a:rPr lang="es-MX" sz="1400" dirty="0">
                <a:solidFill>
                  <a:srgbClr val="002060"/>
                </a:solidFill>
                <a:latin typeface="Helvetica" pitchFamily="2" charset="0"/>
              </a:rPr>
              <a:t>se cubrirá daños por accidentes al personal doméstico dentro o fuera del domicilio siempre que este desarrollando tareas de empleado doméstico hasta un sublímite del 10% de la suma asegurada con máximo de $ 250,000 M.N., lo que resulte menor.</a:t>
            </a:r>
          </a:p>
          <a:p>
            <a:pPr lvl="0" algn="just" eaLnBrk="0" fontAlgn="base" hangingPunct="0">
              <a:spcBef>
                <a:spcPct val="0"/>
              </a:spcBef>
              <a:spcAft>
                <a:spcPct val="0"/>
              </a:spcAft>
            </a:pPr>
            <a:endParaRPr lang="es-MX" sz="1400" dirty="0">
              <a:solidFill>
                <a:srgbClr val="002060"/>
              </a:solidFill>
              <a:latin typeface="Helvetica" pitchFamily="2" charset="0"/>
            </a:endParaRPr>
          </a:p>
          <a:p>
            <a:pPr lvl="0" algn="just" eaLnBrk="0" fontAlgn="base" hangingPunct="0">
              <a:spcBef>
                <a:spcPct val="0"/>
              </a:spcBef>
              <a:spcAft>
                <a:spcPct val="0"/>
              </a:spcAft>
            </a:pPr>
            <a:r>
              <a:rPr lang="es-MX" sz="1400" b="1" dirty="0">
                <a:solidFill>
                  <a:srgbClr val="002060"/>
                </a:solidFill>
                <a:latin typeface="Helvetica" pitchFamily="2" charset="0"/>
              </a:rPr>
              <a:t>Gastos de defensa: </a:t>
            </a:r>
            <a:r>
              <a:rPr lang="es-MX" sz="1400" dirty="0">
                <a:solidFill>
                  <a:srgbClr val="002060"/>
                </a:solidFill>
                <a:latin typeface="Helvetica" pitchFamily="2" charset="0"/>
              </a:rPr>
              <a:t>Hasta un 50% adicional a la suma asegurada.</a:t>
            </a:r>
          </a:p>
          <a:p>
            <a:pPr lvl="0" algn="just" eaLnBrk="0" fontAlgn="base" hangingPunct="0">
              <a:spcBef>
                <a:spcPct val="0"/>
              </a:spcBef>
              <a:spcAft>
                <a:spcPct val="0"/>
              </a:spcAft>
            </a:pPr>
            <a:endParaRPr lang="es-MX" sz="1400" dirty="0">
              <a:solidFill>
                <a:srgbClr val="002060"/>
              </a:solidFill>
              <a:latin typeface="Helvetica" pitchFamily="2" charset="0"/>
            </a:endParaRPr>
          </a:p>
          <a:p>
            <a:pPr lvl="0" algn="just" eaLnBrk="0" fontAlgn="base" hangingPunct="0">
              <a:spcBef>
                <a:spcPct val="0"/>
              </a:spcBef>
              <a:spcAft>
                <a:spcPct val="0"/>
              </a:spcAft>
            </a:pPr>
            <a:endParaRPr lang="es-MX" sz="1400" dirty="0">
              <a:solidFill>
                <a:srgbClr val="002060"/>
              </a:solidFill>
              <a:latin typeface="Helvetica" pitchFamily="2" charset="0"/>
            </a:endParaRPr>
          </a:p>
        </p:txBody>
      </p:sp>
    </p:spTree>
    <p:extLst>
      <p:ext uri="{BB962C8B-B14F-4D97-AF65-F5344CB8AC3E}">
        <p14:creationId xmlns:p14="http://schemas.microsoft.com/office/powerpoint/2010/main" val="111791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17</a:t>
            </a:fld>
            <a:endParaRPr lang="en-US" dirty="0">
              <a:solidFill>
                <a:schemeClr val="tx2"/>
              </a:solidFill>
            </a:endParaRPr>
          </a:p>
        </p:txBody>
      </p:sp>
      <p:sp>
        <p:nvSpPr>
          <p:cNvPr id="7" name="Título 1"/>
          <p:cNvSpPr>
            <a:spLocks noGrp="1"/>
          </p:cNvSpPr>
          <p:nvPr>
            <p:ph type="title"/>
          </p:nvPr>
        </p:nvSpPr>
        <p:spPr>
          <a:xfrm>
            <a:off x="1058169" y="224803"/>
            <a:ext cx="8064896" cy="469689"/>
          </a:xfrm>
        </p:spPr>
        <p:txBody>
          <a:bodyPr>
            <a:noAutofit/>
          </a:bodyPr>
          <a:lstStyle/>
          <a:p>
            <a:r>
              <a:rPr lang="es-ES" sz="2800" dirty="0">
                <a:solidFill>
                  <a:schemeClr val="tx2"/>
                </a:solidFill>
              </a:rPr>
              <a:t>Seguro de Casa Habitación</a:t>
            </a:r>
          </a:p>
        </p:txBody>
      </p:sp>
      <p:sp>
        <p:nvSpPr>
          <p:cNvPr id="8" name="Marcador de texto 3"/>
          <p:cNvSpPr txBox="1">
            <a:spLocks/>
          </p:cNvSpPr>
          <p:nvPr/>
        </p:nvSpPr>
        <p:spPr>
          <a:xfrm>
            <a:off x="707149" y="919227"/>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Adicionales</a:t>
            </a:r>
          </a:p>
        </p:txBody>
      </p:sp>
      <p:sp>
        <p:nvSpPr>
          <p:cNvPr id="9" name="5 Rectángulo"/>
          <p:cNvSpPr/>
          <p:nvPr/>
        </p:nvSpPr>
        <p:spPr>
          <a:xfrm>
            <a:off x="664895" y="1929452"/>
            <a:ext cx="8747747" cy="2062103"/>
          </a:xfrm>
          <a:prstGeom prst="rect">
            <a:avLst/>
          </a:prstGeom>
        </p:spPr>
        <p:txBody>
          <a:bodyPr wrap="square">
            <a:spAutoFit/>
          </a:bodyPr>
          <a:lstStyle/>
          <a:p>
            <a:pPr algn="just" eaLnBrk="0" hangingPunct="0"/>
            <a:endParaRPr lang="es-ES_tradnl" sz="1600" dirty="0">
              <a:solidFill>
                <a:srgbClr val="002060"/>
              </a:solidFill>
              <a:latin typeface="Helvetica" pitchFamily="2" charset="0"/>
            </a:endParaRPr>
          </a:p>
          <a:p>
            <a:pPr algn="just" eaLnBrk="0" hangingPunct="0"/>
            <a:endParaRPr lang="es-ES_tradnl" sz="1600" dirty="0">
              <a:solidFill>
                <a:srgbClr val="002060"/>
              </a:solidFill>
              <a:latin typeface="Helvetica" pitchFamily="2" charset="0"/>
            </a:endParaRPr>
          </a:p>
          <a:p>
            <a:pPr algn="just" eaLnBrk="0" hangingPunct="0">
              <a:lnSpc>
                <a:spcPct val="75000"/>
              </a:lnSpc>
            </a:pPr>
            <a:endParaRPr lang="es-ES_tradnl" sz="1600" dirty="0">
              <a:solidFill>
                <a:srgbClr val="002060"/>
              </a:solidFill>
              <a:latin typeface="Helvetica" pitchFamily="2" charset="0"/>
            </a:endParaRPr>
          </a:p>
          <a:p>
            <a:pPr algn="just" eaLnBrk="0" hangingPunct="0">
              <a:lnSpc>
                <a:spcPct val="75000"/>
              </a:lnSpc>
            </a:pPr>
            <a:endParaRPr lang="es-ES_tradnl" sz="1600" dirty="0">
              <a:solidFill>
                <a:srgbClr val="002060"/>
              </a:solidFill>
              <a:latin typeface="Helvetica" pitchFamily="2" charset="0"/>
            </a:endParaRPr>
          </a:p>
          <a:p>
            <a:pPr algn="just" eaLnBrk="0" hangingPunct="0">
              <a:lnSpc>
                <a:spcPct val="75000"/>
              </a:lnSpc>
            </a:pPr>
            <a:endParaRPr lang="es-ES_tradnl" sz="1600" dirty="0">
              <a:solidFill>
                <a:srgbClr val="002060"/>
              </a:solidFill>
              <a:latin typeface="Helvetica" pitchFamily="2" charset="0"/>
            </a:endParaRPr>
          </a:p>
          <a:p>
            <a:pPr algn="just" eaLnBrk="0" hangingPunct="0">
              <a:lnSpc>
                <a:spcPct val="75000"/>
              </a:lnSpc>
            </a:pPr>
            <a:endParaRPr lang="es-ES_tradnl" sz="1600" dirty="0">
              <a:solidFill>
                <a:srgbClr val="002060"/>
              </a:solidFill>
              <a:latin typeface="Helvetica" pitchFamily="2" charset="0"/>
            </a:endParaRPr>
          </a:p>
          <a:p>
            <a:pPr algn="just" eaLnBrk="0" hangingPunct="0">
              <a:lnSpc>
                <a:spcPct val="75000"/>
              </a:lnSpc>
            </a:pPr>
            <a:endParaRPr lang="es-ES_tradnl" sz="1600" dirty="0">
              <a:solidFill>
                <a:srgbClr val="002060"/>
              </a:solidFill>
              <a:latin typeface="Helvetica" pitchFamily="2" charset="0"/>
            </a:endParaRPr>
          </a:p>
          <a:p>
            <a:pPr algn="just" eaLnBrk="0" hangingPunct="0">
              <a:lnSpc>
                <a:spcPct val="75000"/>
              </a:lnSpc>
            </a:pPr>
            <a:endParaRPr lang="es-ES_tradnl" sz="1600" dirty="0">
              <a:solidFill>
                <a:srgbClr val="002060"/>
              </a:solidFill>
              <a:latin typeface="Helvetica" pitchFamily="2" charset="0"/>
            </a:endParaRPr>
          </a:p>
          <a:p>
            <a:pPr algn="just" eaLnBrk="0" hangingPunct="0">
              <a:lnSpc>
                <a:spcPct val="75000"/>
              </a:lnSpc>
            </a:pPr>
            <a:endParaRPr lang="es-ES_tradnl" sz="1600" dirty="0">
              <a:solidFill>
                <a:srgbClr val="002060"/>
              </a:solidFill>
              <a:latin typeface="Helvetica" pitchFamily="2" charset="0"/>
            </a:endParaRPr>
          </a:p>
          <a:p>
            <a:pPr algn="just" eaLnBrk="0" hangingPunct="0">
              <a:lnSpc>
                <a:spcPct val="75000"/>
              </a:lnSpc>
            </a:pPr>
            <a:endParaRPr lang="es-ES_tradnl" sz="1600" dirty="0">
              <a:solidFill>
                <a:srgbClr val="002060"/>
              </a:solidFill>
              <a:latin typeface="Helvetica" pitchFamily="2" charset="0"/>
            </a:endParaRPr>
          </a:p>
        </p:txBody>
      </p:sp>
      <p:sp>
        <p:nvSpPr>
          <p:cNvPr id="2" name="Rectángulo 1"/>
          <p:cNvSpPr/>
          <p:nvPr/>
        </p:nvSpPr>
        <p:spPr>
          <a:xfrm>
            <a:off x="754761" y="1683230"/>
            <a:ext cx="8671711" cy="830997"/>
          </a:xfrm>
          <a:prstGeom prst="rect">
            <a:avLst/>
          </a:prstGeom>
        </p:spPr>
        <p:txBody>
          <a:bodyPr wrap="square">
            <a:spAutoFit/>
          </a:bodyPr>
          <a:lstStyle/>
          <a:p>
            <a:pPr algn="just" eaLnBrk="0" fontAlgn="base" hangingPunct="0">
              <a:spcBef>
                <a:spcPct val="0"/>
              </a:spcBef>
              <a:spcAft>
                <a:spcPct val="0"/>
              </a:spcAft>
            </a:pPr>
            <a:r>
              <a:rPr lang="es-ES_tradnl" sz="1600" b="1" dirty="0">
                <a:solidFill>
                  <a:srgbClr val="002060"/>
                </a:solidFill>
                <a:latin typeface="Helvetica" pitchFamily="2" charset="0"/>
              </a:rPr>
              <a:t>Gastos Funerarios:  </a:t>
            </a:r>
            <a:r>
              <a:rPr lang="es-ES_tradnl" sz="1600" dirty="0">
                <a:solidFill>
                  <a:srgbClr val="002060"/>
                </a:solidFill>
                <a:latin typeface="Helvetica" pitchFamily="2" charset="0"/>
              </a:rPr>
              <a:t>Por reembolso se cubren $ 30,000 por persona de la Familias, los beneficiarios serían, el titular de la póliza (Para nuevo ingreso hasta antes de cumplir los 65 años, para renovaciones hasta antes de cumplir los 70 años, para hijos hasta 18 años).</a:t>
            </a:r>
          </a:p>
        </p:txBody>
      </p:sp>
    </p:spTree>
    <p:extLst>
      <p:ext uri="{BB962C8B-B14F-4D97-AF65-F5344CB8AC3E}">
        <p14:creationId xmlns:p14="http://schemas.microsoft.com/office/powerpoint/2010/main" val="92090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18</a:t>
            </a:fld>
            <a:endParaRPr lang="en-US" dirty="0">
              <a:solidFill>
                <a:schemeClr val="tx2"/>
              </a:solidFill>
            </a:endParaRPr>
          </a:p>
        </p:txBody>
      </p:sp>
      <p:sp>
        <p:nvSpPr>
          <p:cNvPr id="7" name="Título 1"/>
          <p:cNvSpPr>
            <a:spLocks noGrp="1"/>
          </p:cNvSpPr>
          <p:nvPr>
            <p:ph type="title"/>
          </p:nvPr>
        </p:nvSpPr>
        <p:spPr>
          <a:xfrm>
            <a:off x="1058169" y="173101"/>
            <a:ext cx="8064896" cy="469689"/>
          </a:xfrm>
        </p:spPr>
        <p:txBody>
          <a:bodyPr>
            <a:noAutofit/>
          </a:bodyPr>
          <a:lstStyle/>
          <a:p>
            <a:r>
              <a:rPr lang="es-ES" sz="2800" dirty="0">
                <a:solidFill>
                  <a:schemeClr val="tx2"/>
                </a:solidFill>
              </a:rPr>
              <a:t>Seguro de Casa Habitación</a:t>
            </a:r>
          </a:p>
        </p:txBody>
      </p:sp>
      <p:sp>
        <p:nvSpPr>
          <p:cNvPr id="8" name="Marcador de texto 3"/>
          <p:cNvSpPr txBox="1">
            <a:spLocks/>
          </p:cNvSpPr>
          <p:nvPr/>
        </p:nvSpPr>
        <p:spPr>
          <a:xfrm>
            <a:off x="664895" y="786168"/>
            <a:ext cx="8887120" cy="2256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MX" sz="1800" b="1" dirty="0">
                <a:solidFill>
                  <a:schemeClr val="tx2"/>
                </a:solidFill>
                <a:latin typeface="Helvetica" pitchFamily="2" charset="0"/>
                <a:ea typeface="Helvetica" pitchFamily="2" charset="0"/>
                <a:cs typeface="Helvetica" pitchFamily="2" charset="0"/>
              </a:rPr>
              <a:t>Asistencia:  </a:t>
            </a:r>
          </a:p>
          <a:p>
            <a:pPr marL="0" indent="0">
              <a:buNone/>
            </a:pPr>
            <a:r>
              <a:rPr lang="es-MX" sz="1600" dirty="0">
                <a:solidFill>
                  <a:schemeClr val="tx2"/>
                </a:solidFill>
                <a:latin typeface="Helvetica" pitchFamily="2" charset="0"/>
                <a:ea typeface="Helvetica" pitchFamily="2" charset="0"/>
                <a:cs typeface="Helvetica" pitchFamily="2" charset="0"/>
              </a:rPr>
              <a:t>Actualmente solo se dan servicios de asistencia al hogar para trabajos de cerrajeros, vidrieros, plomeros y electricistas.</a:t>
            </a:r>
          </a:p>
          <a:p>
            <a:pPr marL="0" indent="0">
              <a:buNone/>
            </a:pPr>
            <a:r>
              <a:rPr lang="es-MX" sz="1600" dirty="0">
                <a:solidFill>
                  <a:schemeClr val="tx2"/>
                </a:solidFill>
                <a:latin typeface="Helvetica" pitchFamily="2" charset="0"/>
                <a:ea typeface="Helvetica" pitchFamily="2" charset="0"/>
                <a:cs typeface="Helvetica" pitchFamily="2" charset="0"/>
              </a:rPr>
              <a:t>Ahora la asistencia en la póliza incluye:</a:t>
            </a:r>
          </a:p>
          <a:p>
            <a:pPr marL="0" indent="0">
              <a:buNone/>
            </a:pPr>
            <a:endParaRPr lang="es-MX" sz="1600" dirty="0">
              <a:solidFill>
                <a:schemeClr val="tx2"/>
              </a:solidFill>
              <a:latin typeface="Helvetica" pitchFamily="2" charset="0"/>
              <a:ea typeface="Helvetica" pitchFamily="2" charset="0"/>
              <a:cs typeface="Helvetica" pitchFamily="2"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773699809"/>
              </p:ext>
            </p:extLst>
          </p:nvPr>
        </p:nvGraphicFramePr>
        <p:xfrm>
          <a:off x="707149" y="2027340"/>
          <a:ext cx="8844866" cy="3962400"/>
        </p:xfrm>
        <a:graphic>
          <a:graphicData uri="http://schemas.openxmlformats.org/drawingml/2006/table">
            <a:tbl>
              <a:tblPr firstRow="1" bandRow="1">
                <a:tableStyleId>{912C8C85-51F0-491E-9774-3900AFEF0FD7}</a:tableStyleId>
              </a:tblPr>
              <a:tblGrid>
                <a:gridCol w="3248739">
                  <a:extLst>
                    <a:ext uri="{9D8B030D-6E8A-4147-A177-3AD203B41FA5}">
                      <a16:colId xmlns:a16="http://schemas.microsoft.com/office/drawing/2014/main" val="20000"/>
                    </a:ext>
                  </a:extLst>
                </a:gridCol>
                <a:gridCol w="5596127">
                  <a:extLst>
                    <a:ext uri="{9D8B030D-6E8A-4147-A177-3AD203B41FA5}">
                      <a16:colId xmlns:a16="http://schemas.microsoft.com/office/drawing/2014/main" val="20001"/>
                    </a:ext>
                  </a:extLst>
                </a:gridCol>
              </a:tblGrid>
              <a:tr h="370840">
                <a:tc>
                  <a:txBody>
                    <a:bodyPr/>
                    <a:lstStyle/>
                    <a:p>
                      <a:r>
                        <a:rPr lang="es-MX" dirty="0">
                          <a:latin typeface="Helvetica" pitchFamily="2" charset="0"/>
                        </a:rPr>
                        <a:t>Asistencia Hogar </a:t>
                      </a:r>
                    </a:p>
                  </a:txBody>
                  <a:tcPr>
                    <a:lnB w="9525" cap="flat" cmpd="sng" algn="ctr">
                      <a:noFill/>
                      <a:prstDash val="solid"/>
                    </a:lnB>
                  </a:tcPr>
                </a:tc>
                <a:tc>
                  <a:txBody>
                    <a:bodyPr/>
                    <a:lstStyle/>
                    <a:p>
                      <a:r>
                        <a:rPr lang="es-MX" dirty="0">
                          <a:latin typeface="Helvetica" pitchFamily="2" charset="0"/>
                        </a:rPr>
                        <a:t>Beneficios</a:t>
                      </a:r>
                    </a:p>
                  </a:txBody>
                  <a:tcPr>
                    <a:lnB w="9525" cap="flat" cmpd="sng" algn="ctr">
                      <a:noFill/>
                      <a:prstDash val="solid"/>
                    </a:lnB>
                  </a:tcPr>
                </a:tc>
                <a:extLst>
                  <a:ext uri="{0D108BD9-81ED-4DB2-BD59-A6C34878D82A}">
                    <a16:rowId xmlns:a16="http://schemas.microsoft.com/office/drawing/2014/main" val="10000"/>
                  </a:ext>
                </a:extLst>
              </a:tr>
              <a:tr h="370840">
                <a:tc>
                  <a:txBody>
                    <a:bodyPr/>
                    <a:lstStyle/>
                    <a:p>
                      <a:r>
                        <a:rPr lang="es-MX" sz="1600" b="1" dirty="0">
                          <a:solidFill>
                            <a:srgbClr val="002060"/>
                          </a:solidFill>
                          <a:latin typeface="Helvetica" pitchFamily="2" charset="0"/>
                        </a:rPr>
                        <a:t>Asistencia Hogar</a:t>
                      </a:r>
                      <a:r>
                        <a:rPr lang="es-MX" sz="1600" b="1" baseline="0" dirty="0">
                          <a:solidFill>
                            <a:srgbClr val="002060"/>
                          </a:solidFill>
                          <a:latin typeface="Helvetica" pitchFamily="2" charset="0"/>
                        </a:rPr>
                        <a:t> </a:t>
                      </a:r>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Cerrajería</a:t>
                      </a:r>
                      <a:r>
                        <a:rPr lang="es-MX" sz="1600" baseline="0" dirty="0">
                          <a:solidFill>
                            <a:srgbClr val="002060"/>
                          </a:solidFill>
                          <a:latin typeface="Helvetica" pitchFamily="2" charset="0"/>
                        </a:rPr>
                        <a:t>, vidrieros, plomeros y electricistas</a:t>
                      </a:r>
                      <a:endParaRPr lang="es-MX" sz="1600" dirty="0">
                        <a:solidFill>
                          <a:srgbClr val="002060"/>
                        </a:solidFill>
                        <a:latin typeface="Helvetica" pitchFamily="2"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s-MX" sz="1600" b="1" dirty="0">
                          <a:solidFill>
                            <a:srgbClr val="002060"/>
                          </a:solidFill>
                          <a:latin typeface="Helvetica" pitchFamily="2" charset="0"/>
                        </a:rPr>
                        <a:t>Asistencia Médica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Envío</a:t>
                      </a:r>
                      <a:r>
                        <a:rPr lang="es-MX" sz="1600" baseline="0" dirty="0">
                          <a:solidFill>
                            <a:srgbClr val="002060"/>
                          </a:solidFill>
                          <a:latin typeface="Helvetica" pitchFamily="2" charset="0"/>
                        </a:rPr>
                        <a:t> de un médico por situación de emergencia con 2 eventos al año sin costo</a:t>
                      </a:r>
                      <a:endParaRPr lang="es-MX" sz="1600" dirty="0">
                        <a:solidFill>
                          <a:srgbClr val="002060"/>
                        </a:solidFill>
                        <a:latin typeface="Helvetica" pitchFamily="2"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Consulta Médica</a:t>
                      </a:r>
                      <a:r>
                        <a:rPr lang="es-MX" sz="1600" baseline="0" dirty="0">
                          <a:solidFill>
                            <a:srgbClr val="002060"/>
                          </a:solidFill>
                          <a:latin typeface="Helvetica" pitchFamily="2" charset="0"/>
                        </a:rPr>
                        <a:t> telefónica sin límites de eventos</a:t>
                      </a:r>
                      <a:endParaRPr lang="es-MX" sz="1600" dirty="0">
                        <a:solidFill>
                          <a:srgbClr val="002060"/>
                        </a:solidFill>
                        <a:latin typeface="Helvetica" pitchFamily="2"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Descuentos médicos</a:t>
                      </a:r>
                      <a:r>
                        <a:rPr lang="es-MX" sz="1600" baseline="0" dirty="0">
                          <a:solidFill>
                            <a:srgbClr val="002060"/>
                          </a:solidFill>
                          <a:latin typeface="Helvetica" pitchFamily="2" charset="0"/>
                        </a:rPr>
                        <a:t> sin límite de eventos</a:t>
                      </a:r>
                      <a:endParaRPr lang="es-MX" sz="1600" dirty="0">
                        <a:solidFill>
                          <a:srgbClr val="002060"/>
                        </a:solidFill>
                        <a:latin typeface="Helvetica" pitchFamily="2"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r>
                        <a:rPr lang="es-MX" sz="1600" b="1" dirty="0">
                          <a:solidFill>
                            <a:srgbClr val="002060"/>
                          </a:solidFill>
                          <a:latin typeface="Helvetica" pitchFamily="2" charset="0"/>
                        </a:rPr>
                        <a:t>Asistencia</a:t>
                      </a:r>
                      <a:r>
                        <a:rPr lang="es-MX" sz="1600" b="1" baseline="0" dirty="0">
                          <a:solidFill>
                            <a:srgbClr val="002060"/>
                          </a:solidFill>
                          <a:latin typeface="Helvetica" pitchFamily="2" charset="0"/>
                        </a:rPr>
                        <a:t> Legal </a:t>
                      </a:r>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Asistencia legal telefónica sin límite de eventos</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Envío</a:t>
                      </a:r>
                      <a:r>
                        <a:rPr lang="es-MX" sz="1600" baseline="0" dirty="0">
                          <a:solidFill>
                            <a:srgbClr val="002060"/>
                          </a:solidFill>
                          <a:latin typeface="Helvetica" pitchFamily="2" charset="0"/>
                        </a:rPr>
                        <a:t> de 1 abogado por robo a casa habitación hasta 1 evento la año</a:t>
                      </a:r>
                      <a:endParaRPr lang="es-MX" sz="1600" dirty="0">
                        <a:solidFill>
                          <a:srgbClr val="002060"/>
                        </a:solidFill>
                        <a:latin typeface="Helvetica" pitchFamily="2"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r>
                        <a:rPr lang="es-MX" sz="1600" b="1" dirty="0">
                          <a:solidFill>
                            <a:srgbClr val="002060"/>
                          </a:solidFill>
                          <a:latin typeface="Helvetica" pitchFamily="2" charset="0"/>
                        </a:rPr>
                        <a:t>Asistencia Nutricional</a:t>
                      </a:r>
                      <a:r>
                        <a:rPr lang="es-MX" sz="1600" b="1" baseline="0" dirty="0">
                          <a:solidFill>
                            <a:srgbClr val="002060"/>
                          </a:solidFill>
                          <a:latin typeface="Helvetica" pitchFamily="2" charset="0"/>
                        </a:rPr>
                        <a:t> </a:t>
                      </a:r>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Orientación nutricional telefónica sin límite</a:t>
                      </a:r>
                      <a:r>
                        <a:rPr lang="es-MX" sz="1600" baseline="0" dirty="0">
                          <a:solidFill>
                            <a:srgbClr val="002060"/>
                          </a:solidFill>
                          <a:latin typeface="Helvetica" pitchFamily="2" charset="0"/>
                        </a:rPr>
                        <a:t> de eventos </a:t>
                      </a:r>
                      <a:endParaRPr lang="es-MX" sz="1600" dirty="0">
                        <a:solidFill>
                          <a:srgbClr val="002060"/>
                        </a:solidFill>
                        <a:latin typeface="Helvetica" pitchFamily="2"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0840">
                <a:tc>
                  <a:txBody>
                    <a:bodyPr/>
                    <a:lstStyle/>
                    <a:p>
                      <a:r>
                        <a:rPr lang="es-MX" sz="1600" b="1" dirty="0">
                          <a:solidFill>
                            <a:srgbClr val="002060"/>
                          </a:solidFill>
                          <a:latin typeface="Helvetica" pitchFamily="2" charset="0"/>
                        </a:rPr>
                        <a:t>Asistencia Psicológica</a:t>
                      </a:r>
                      <a:r>
                        <a:rPr lang="es-MX" sz="1600" b="1" baseline="0" dirty="0">
                          <a:solidFill>
                            <a:srgbClr val="002060"/>
                          </a:solidFill>
                          <a:latin typeface="Helvetica" pitchFamily="2" charset="0"/>
                        </a:rPr>
                        <a:t> </a:t>
                      </a:r>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Asistencia</a:t>
                      </a:r>
                      <a:r>
                        <a:rPr lang="es-MX" sz="1600" baseline="0" dirty="0">
                          <a:solidFill>
                            <a:srgbClr val="002060"/>
                          </a:solidFill>
                          <a:latin typeface="Helvetica" pitchFamily="2" charset="0"/>
                        </a:rPr>
                        <a:t> Psicológica con un máximo de 2 sesiones por mes</a:t>
                      </a:r>
                      <a:endParaRPr lang="es-MX" sz="1600" dirty="0">
                        <a:solidFill>
                          <a:srgbClr val="002060"/>
                        </a:solidFill>
                        <a:latin typeface="Helvetica" pitchFamily="2"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2013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19</a:t>
            </a:fld>
            <a:endParaRPr lang="en-US" dirty="0">
              <a:solidFill>
                <a:schemeClr val="tx2"/>
              </a:solidFill>
            </a:endParaRPr>
          </a:p>
        </p:txBody>
      </p:sp>
      <p:sp>
        <p:nvSpPr>
          <p:cNvPr id="7" name="Título 1"/>
          <p:cNvSpPr>
            <a:spLocks noGrp="1"/>
          </p:cNvSpPr>
          <p:nvPr>
            <p:ph type="title"/>
          </p:nvPr>
        </p:nvSpPr>
        <p:spPr>
          <a:xfrm>
            <a:off x="1058169" y="230675"/>
            <a:ext cx="8064896" cy="469689"/>
          </a:xfrm>
        </p:spPr>
        <p:txBody>
          <a:bodyPr>
            <a:noAutofit/>
          </a:bodyPr>
          <a:lstStyle/>
          <a:p>
            <a:r>
              <a:rPr lang="es-ES" sz="2800" dirty="0">
                <a:solidFill>
                  <a:schemeClr val="tx2"/>
                </a:solidFill>
              </a:rPr>
              <a:t>Seguro de Casa Habitación</a:t>
            </a:r>
          </a:p>
        </p:txBody>
      </p:sp>
      <p:sp>
        <p:nvSpPr>
          <p:cNvPr id="8" name="Marcador de texto 3"/>
          <p:cNvSpPr txBox="1">
            <a:spLocks/>
          </p:cNvSpPr>
          <p:nvPr/>
        </p:nvSpPr>
        <p:spPr>
          <a:xfrm>
            <a:off x="664895" y="1036248"/>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s-ES" sz="2800" dirty="0">
              <a:solidFill>
                <a:schemeClr val="tx2"/>
              </a:solidFill>
              <a:latin typeface="Helvetica" pitchFamily="2" charset="0"/>
              <a:ea typeface="Helvetica" pitchFamily="2" charset="0"/>
              <a:cs typeface="Helvetica" pitchFamily="2" charset="0"/>
            </a:endParaRPr>
          </a:p>
        </p:txBody>
      </p:sp>
      <p:graphicFrame>
        <p:nvGraphicFramePr>
          <p:cNvPr id="2" name="Tabla 1"/>
          <p:cNvGraphicFramePr>
            <a:graphicFrameLocks noGrp="1"/>
          </p:cNvGraphicFramePr>
          <p:nvPr>
            <p:extLst>
              <p:ext uri="{D42A27DB-BD31-4B8C-83A1-F6EECF244321}">
                <p14:modId xmlns:p14="http://schemas.microsoft.com/office/powerpoint/2010/main" val="690704952"/>
              </p:ext>
            </p:extLst>
          </p:nvPr>
        </p:nvGraphicFramePr>
        <p:xfrm>
          <a:off x="707149" y="1405548"/>
          <a:ext cx="8844866" cy="3962400"/>
        </p:xfrm>
        <a:graphic>
          <a:graphicData uri="http://schemas.openxmlformats.org/drawingml/2006/table">
            <a:tbl>
              <a:tblPr firstRow="1" bandRow="1">
                <a:tableStyleId>{912C8C85-51F0-491E-9774-3900AFEF0FD7}</a:tableStyleId>
              </a:tblPr>
              <a:tblGrid>
                <a:gridCol w="3303603">
                  <a:extLst>
                    <a:ext uri="{9D8B030D-6E8A-4147-A177-3AD203B41FA5}">
                      <a16:colId xmlns:a16="http://schemas.microsoft.com/office/drawing/2014/main" val="20000"/>
                    </a:ext>
                  </a:extLst>
                </a:gridCol>
                <a:gridCol w="5541263">
                  <a:extLst>
                    <a:ext uri="{9D8B030D-6E8A-4147-A177-3AD203B41FA5}">
                      <a16:colId xmlns:a16="http://schemas.microsoft.com/office/drawing/2014/main" val="20001"/>
                    </a:ext>
                  </a:extLst>
                </a:gridCol>
              </a:tblGrid>
              <a:tr h="370840">
                <a:tc>
                  <a:txBody>
                    <a:bodyPr/>
                    <a:lstStyle/>
                    <a:p>
                      <a:r>
                        <a:rPr lang="es-MX" dirty="0">
                          <a:latin typeface="Helvetica" pitchFamily="2" charset="0"/>
                        </a:rPr>
                        <a:t>Asistencia Hogar </a:t>
                      </a:r>
                    </a:p>
                  </a:txBody>
                  <a:tcPr>
                    <a:lnB w="9525" cap="flat" cmpd="sng" algn="ctr">
                      <a:noFill/>
                      <a:prstDash val="solid"/>
                    </a:lnB>
                  </a:tcPr>
                </a:tc>
                <a:tc>
                  <a:txBody>
                    <a:bodyPr/>
                    <a:lstStyle/>
                    <a:p>
                      <a:r>
                        <a:rPr lang="es-MX" dirty="0">
                          <a:latin typeface="Helvetica" pitchFamily="2" charset="0"/>
                        </a:rPr>
                        <a:t>Beneficios</a:t>
                      </a:r>
                    </a:p>
                  </a:txBody>
                  <a:tcPr>
                    <a:lnB w="9525" cap="flat" cmpd="sng" algn="ctr">
                      <a:noFill/>
                      <a:prstDash val="solid"/>
                    </a:lnB>
                  </a:tcPr>
                </a:tc>
                <a:extLst>
                  <a:ext uri="{0D108BD9-81ED-4DB2-BD59-A6C34878D82A}">
                    <a16:rowId xmlns:a16="http://schemas.microsoft.com/office/drawing/2014/main" val="10000"/>
                  </a:ext>
                </a:extLst>
              </a:tr>
              <a:tr h="370840">
                <a:tc>
                  <a:txBody>
                    <a:bodyPr/>
                    <a:lstStyle/>
                    <a:p>
                      <a:r>
                        <a:rPr lang="es-MX" sz="1600" b="1" dirty="0">
                          <a:solidFill>
                            <a:srgbClr val="002060"/>
                          </a:solidFill>
                          <a:latin typeface="Helvetica" pitchFamily="2" charset="0"/>
                        </a:rPr>
                        <a:t>Asistencia</a:t>
                      </a:r>
                      <a:r>
                        <a:rPr lang="es-MX" sz="1600" b="1" baseline="0" dirty="0">
                          <a:solidFill>
                            <a:srgbClr val="002060"/>
                          </a:solidFill>
                          <a:latin typeface="Helvetica" pitchFamily="2" charset="0"/>
                        </a:rPr>
                        <a:t> especializada </a:t>
                      </a:r>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Asistencia Funeraria por accidente</a:t>
                      </a:r>
                      <a:r>
                        <a:rPr lang="es-MX" sz="1600" baseline="0" dirty="0">
                          <a:solidFill>
                            <a:srgbClr val="002060"/>
                          </a:solidFill>
                          <a:latin typeface="Helvetica" pitchFamily="2" charset="0"/>
                        </a:rPr>
                        <a:t> o enfermedad sin límite de eventos con costo por el asegurado</a:t>
                      </a:r>
                      <a:endParaRPr lang="es-MX" sz="1600" dirty="0">
                        <a:solidFill>
                          <a:srgbClr val="002060"/>
                        </a:solidFill>
                        <a:latin typeface="Helvetica" pitchFamily="2"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s-MX" sz="1600" b="1" dirty="0">
                          <a:solidFill>
                            <a:srgbClr val="002060"/>
                          </a:solidFill>
                          <a:latin typeface="Helvetica" pitchFamily="2" charset="0"/>
                        </a:rPr>
                        <a:t>Asistencia </a:t>
                      </a:r>
                      <a:r>
                        <a:rPr lang="es-MX" sz="1600" b="1" dirty="0" err="1">
                          <a:solidFill>
                            <a:srgbClr val="002060"/>
                          </a:solidFill>
                          <a:latin typeface="Helvetica" pitchFamily="2" charset="0"/>
                        </a:rPr>
                        <a:t>Senior</a:t>
                      </a:r>
                      <a:r>
                        <a:rPr lang="es-MX" sz="1600" b="1" dirty="0">
                          <a:solidFill>
                            <a:srgbClr val="002060"/>
                          </a:solidFill>
                          <a:latin typeface="Helvetica" pitchFamily="2" charset="0"/>
                        </a:rPr>
                        <a:t>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Red</a:t>
                      </a:r>
                      <a:r>
                        <a:rPr lang="es-MX" sz="1600" baseline="0" dirty="0">
                          <a:solidFill>
                            <a:srgbClr val="002060"/>
                          </a:solidFill>
                          <a:latin typeface="Helvetica" pitchFamily="2" charset="0"/>
                        </a:rPr>
                        <a:t> de descuentos sin límite de eventos</a:t>
                      </a:r>
                      <a:endParaRPr lang="es-MX" sz="1600" dirty="0">
                        <a:solidFill>
                          <a:srgbClr val="002060"/>
                        </a:solidFill>
                        <a:latin typeface="Helvetica" pitchFamily="2"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Referencia médica sin límite de eventos</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s-MX" sz="1600" b="1" dirty="0">
                          <a:solidFill>
                            <a:srgbClr val="002060"/>
                          </a:solidFill>
                          <a:latin typeface="Helvetica" pitchFamily="2" charset="0"/>
                        </a:rPr>
                        <a:t>Asistencia de Mascotas</a:t>
                      </a:r>
                      <a:r>
                        <a:rPr lang="es-MX" sz="1600" b="1" baseline="0" dirty="0">
                          <a:solidFill>
                            <a:srgbClr val="002060"/>
                          </a:solidFill>
                          <a:latin typeface="Helvetica" pitchFamily="2" charset="0"/>
                        </a:rPr>
                        <a:t> </a:t>
                      </a:r>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Orientación</a:t>
                      </a:r>
                      <a:r>
                        <a:rPr lang="es-MX" sz="1600" baseline="0" dirty="0">
                          <a:solidFill>
                            <a:srgbClr val="002060"/>
                          </a:solidFill>
                          <a:latin typeface="Helvetica" pitchFamily="2" charset="0"/>
                        </a:rPr>
                        <a:t> telefónica veterinaria sin límite de eventos</a:t>
                      </a:r>
                      <a:endParaRPr lang="es-MX" sz="1600" dirty="0">
                        <a:solidFill>
                          <a:srgbClr val="002060"/>
                        </a:solidFill>
                        <a:latin typeface="Helvetica" pitchFamily="2"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Referencias veterinarias sin límite de eventos</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1 consulta veterinaria en consultorio</a:t>
                      </a:r>
                      <a:r>
                        <a:rPr lang="es-MX" sz="1600" baseline="0" dirty="0">
                          <a:solidFill>
                            <a:srgbClr val="002060"/>
                          </a:solidFill>
                          <a:latin typeface="Helvetica" pitchFamily="2" charset="0"/>
                        </a:rPr>
                        <a:t> de la red de veterinarios sin costo para el asegurado</a:t>
                      </a:r>
                      <a:endParaRPr lang="es-MX" sz="1600" dirty="0">
                        <a:solidFill>
                          <a:srgbClr val="002060"/>
                        </a:solidFill>
                        <a:latin typeface="Helvetica" pitchFamily="2"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r>
                        <a:rPr lang="es-MX" sz="1600" b="1" dirty="0">
                          <a:solidFill>
                            <a:srgbClr val="002060"/>
                          </a:solidFill>
                          <a:latin typeface="Helvetica" pitchFamily="2" charset="0"/>
                        </a:rPr>
                        <a:t>Asistencia</a:t>
                      </a:r>
                      <a:r>
                        <a:rPr lang="es-MX" sz="1600" b="1" baseline="0" dirty="0">
                          <a:solidFill>
                            <a:srgbClr val="002060"/>
                          </a:solidFill>
                          <a:latin typeface="Helvetica" pitchFamily="2" charset="0"/>
                        </a:rPr>
                        <a:t> dental </a:t>
                      </a:r>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1 consulta de diagnostico al año sin costo para el asegurado</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0840">
                <a:tc>
                  <a:txBody>
                    <a:bodyPr/>
                    <a:lstStyle/>
                    <a:p>
                      <a:endParaRPr lang="es-MX" sz="1600" b="1" dirty="0">
                        <a:solidFill>
                          <a:srgbClr val="002060"/>
                        </a:solidFill>
                        <a:latin typeface="Helvetica" pitchFamily="2"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just"/>
                      <a:r>
                        <a:rPr lang="es-MX" sz="1600" dirty="0">
                          <a:solidFill>
                            <a:srgbClr val="002060"/>
                          </a:solidFill>
                          <a:latin typeface="Helvetica" pitchFamily="2" charset="0"/>
                        </a:rPr>
                        <a:t>1 Limpieza dental al año sin costo para el asegurado</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0653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80157" y="110956"/>
            <a:ext cx="9072563" cy="740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tx2"/>
                </a:solidFill>
                <a:latin typeface="Helvetica" pitchFamily="2" charset="0"/>
                <a:ea typeface="Helvetica" pitchFamily="2" charset="0"/>
                <a:cs typeface="Helvetica" pitchFamily="2" charset="0"/>
              </a:rPr>
              <a:t>Índice</a:t>
            </a:r>
          </a:p>
        </p:txBody>
      </p:sp>
      <p:graphicFrame>
        <p:nvGraphicFramePr>
          <p:cNvPr id="3" name="2 Tabla"/>
          <p:cNvGraphicFramePr>
            <a:graphicFrameLocks noGrp="1"/>
          </p:cNvGraphicFramePr>
          <p:nvPr>
            <p:extLst>
              <p:ext uri="{D42A27DB-BD31-4B8C-83A1-F6EECF244321}">
                <p14:modId xmlns:p14="http://schemas.microsoft.com/office/powerpoint/2010/main" val="3590386115"/>
              </p:ext>
            </p:extLst>
          </p:nvPr>
        </p:nvGraphicFramePr>
        <p:xfrm>
          <a:off x="1574800" y="2301381"/>
          <a:ext cx="6743700" cy="1986280"/>
        </p:xfrm>
        <a:graphic>
          <a:graphicData uri="http://schemas.openxmlformats.org/drawingml/2006/table">
            <a:tbl>
              <a:tblPr firstRow="1">
                <a:tableStyleId>{3B4B98B0-60AC-42C2-AFA5-B58CD77FA1E5}</a:tableStyleId>
              </a:tblPr>
              <a:tblGrid>
                <a:gridCol w="6259015">
                  <a:extLst>
                    <a:ext uri="{9D8B030D-6E8A-4147-A177-3AD203B41FA5}">
                      <a16:colId xmlns:a16="http://schemas.microsoft.com/office/drawing/2014/main" val="20000"/>
                    </a:ext>
                  </a:extLst>
                </a:gridCol>
                <a:gridCol w="484685">
                  <a:extLst>
                    <a:ext uri="{9D8B030D-6E8A-4147-A177-3AD203B41FA5}">
                      <a16:colId xmlns:a16="http://schemas.microsoft.com/office/drawing/2014/main" val="20001"/>
                    </a:ext>
                  </a:extLst>
                </a:gridCol>
              </a:tblGrid>
              <a:tr h="370840">
                <a:tc>
                  <a:txBody>
                    <a:bodyPr/>
                    <a:lstStyle/>
                    <a:p>
                      <a:pPr algn="ctr"/>
                      <a:endParaRPr lang="es-MX" sz="1400" dirty="0">
                        <a:latin typeface="Helvetica" pitchFamily="2" charset="0"/>
                      </a:endParaRPr>
                    </a:p>
                  </a:txBody>
                  <a:tcPr anchor="ctr"/>
                </a:tc>
                <a:tc>
                  <a:txBody>
                    <a:bodyPr/>
                    <a:lstStyle/>
                    <a:p>
                      <a:pPr algn="ctr"/>
                      <a:endParaRPr lang="es-MX" sz="1400" dirty="0">
                        <a:latin typeface="Helvetica" pitchFamily="2" charset="0"/>
                      </a:endParaRPr>
                    </a:p>
                  </a:txBody>
                  <a:tcPr anchor="ctr"/>
                </a:tc>
                <a:extLst>
                  <a:ext uri="{0D108BD9-81ED-4DB2-BD59-A6C34878D82A}">
                    <a16:rowId xmlns:a16="http://schemas.microsoft.com/office/drawing/2014/main" val="10000"/>
                  </a:ext>
                </a:extLst>
              </a:tr>
              <a:tr h="370840">
                <a:tc>
                  <a:txBody>
                    <a:bodyPr/>
                    <a:lstStyle/>
                    <a:p>
                      <a:pPr marL="342900" indent="-342900" algn="l" defTabSz="457200" rtl="0" eaLnBrk="1" latinLnBrk="0" hangingPunct="1">
                        <a:spcBef>
                          <a:spcPct val="0"/>
                        </a:spcBef>
                        <a:buFont typeface="Arial" panose="020B0604020202020204" pitchFamily="34" charset="0"/>
                        <a:buChar char="•"/>
                      </a:pPr>
                      <a:r>
                        <a:rPr lang="es-ES" sz="2000" b="0" kern="1200" dirty="0">
                          <a:solidFill>
                            <a:schemeClr val="tx2"/>
                          </a:solidFill>
                          <a:latin typeface="Helvetica" pitchFamily="2" charset="0"/>
                          <a:ea typeface="Helvetica" pitchFamily="2" charset="0"/>
                          <a:cs typeface="Helvetica" pitchFamily="2" charset="0"/>
                        </a:rPr>
                        <a:t>Características del Seguro de Casa Habitación</a:t>
                      </a:r>
                    </a:p>
                    <a:p>
                      <a:pPr marL="342900" indent="-342900" algn="l" defTabSz="457200" rtl="0" eaLnBrk="1" latinLnBrk="0" hangingPunct="1">
                        <a:spcBef>
                          <a:spcPct val="0"/>
                        </a:spcBef>
                        <a:buFont typeface="Arial" panose="020B0604020202020204" pitchFamily="34" charset="0"/>
                        <a:buChar char="•"/>
                      </a:pPr>
                      <a:r>
                        <a:rPr lang="es-ES" sz="2000" b="0" kern="1200" dirty="0">
                          <a:solidFill>
                            <a:schemeClr val="tx2"/>
                          </a:solidFill>
                          <a:latin typeface="Helvetica" pitchFamily="2" charset="0"/>
                          <a:ea typeface="Helvetica" pitchFamily="2" charset="0"/>
                          <a:cs typeface="Helvetica" pitchFamily="2" charset="0"/>
                        </a:rPr>
                        <a:t>Bienes Cubiertos y Deducibles</a:t>
                      </a:r>
                    </a:p>
                    <a:p>
                      <a:pPr marL="342900" indent="-342900" algn="l" defTabSz="457200" rtl="0" eaLnBrk="1" latinLnBrk="0" hangingPunct="1">
                        <a:spcBef>
                          <a:spcPct val="0"/>
                        </a:spcBef>
                        <a:buFont typeface="Arial" panose="020B0604020202020204" pitchFamily="34" charset="0"/>
                        <a:buChar char="•"/>
                      </a:pPr>
                      <a:r>
                        <a:rPr lang="es-ES" sz="2000" b="0" kern="1200" dirty="0">
                          <a:solidFill>
                            <a:schemeClr val="tx2"/>
                          </a:solidFill>
                          <a:latin typeface="Helvetica" pitchFamily="2" charset="0"/>
                          <a:ea typeface="Helvetica" pitchFamily="2" charset="0"/>
                          <a:cs typeface="Helvetica" pitchFamily="2" charset="0"/>
                        </a:rPr>
                        <a:t>Beneficios Adicionales</a:t>
                      </a:r>
                    </a:p>
                    <a:p>
                      <a:pPr marL="342900" indent="-342900" algn="l" defTabSz="457200" rtl="0" eaLnBrk="1" latinLnBrk="0" hangingPunct="1">
                        <a:spcBef>
                          <a:spcPct val="0"/>
                        </a:spcBef>
                        <a:buFont typeface="Arial" panose="020B0604020202020204" pitchFamily="34" charset="0"/>
                        <a:buChar char="•"/>
                      </a:pPr>
                      <a:r>
                        <a:rPr lang="es-ES" sz="2000" b="0" kern="1200" dirty="0">
                          <a:solidFill>
                            <a:schemeClr val="tx2"/>
                          </a:solidFill>
                          <a:latin typeface="Helvetica" pitchFamily="2" charset="0"/>
                          <a:ea typeface="Helvetica" pitchFamily="2" charset="0"/>
                          <a:cs typeface="Helvetica" pitchFamily="2" charset="0"/>
                        </a:rPr>
                        <a:t>Qué hacer en caso de Siniestro</a:t>
                      </a:r>
                    </a:p>
                    <a:p>
                      <a:pPr marL="342900" indent="-342900" algn="l" defTabSz="457200" rtl="0" eaLnBrk="1" latinLnBrk="0" hangingPunct="1">
                        <a:spcBef>
                          <a:spcPct val="0"/>
                        </a:spcBef>
                        <a:buFont typeface="Arial" panose="020B0604020202020204" pitchFamily="34" charset="0"/>
                        <a:buChar char="•"/>
                      </a:pPr>
                      <a:r>
                        <a:rPr lang="es-ES" sz="2000" b="0" kern="1200" dirty="0">
                          <a:solidFill>
                            <a:schemeClr val="tx2"/>
                          </a:solidFill>
                          <a:latin typeface="Helvetica" pitchFamily="2" charset="0"/>
                          <a:ea typeface="Helvetica" pitchFamily="2" charset="0"/>
                          <a:cs typeface="Helvetica" pitchFamily="2" charset="0"/>
                        </a:rPr>
                        <a:t>Contactos</a:t>
                      </a:r>
                    </a:p>
                  </a:txBody>
                  <a:tcPr anchor="ctr"/>
                </a:tc>
                <a:tc>
                  <a:txBody>
                    <a:bodyPr/>
                    <a:lstStyle/>
                    <a:p>
                      <a:pPr algn="ctr"/>
                      <a:endParaRPr lang="es-MX" sz="1400" dirty="0">
                        <a:solidFill>
                          <a:schemeClr val="tx1"/>
                        </a:solidFill>
                        <a:latin typeface="Helvetica" pitchFamily="2" charset="0"/>
                      </a:endParaRPr>
                    </a:p>
                  </a:txBody>
                  <a:tcPr anchor="ctr"/>
                </a:tc>
                <a:extLst>
                  <a:ext uri="{0D108BD9-81ED-4DB2-BD59-A6C34878D82A}">
                    <a16:rowId xmlns:a16="http://schemas.microsoft.com/office/drawing/2014/main" val="10001"/>
                  </a:ext>
                </a:extLst>
              </a:tr>
            </a:tbl>
          </a:graphicData>
        </a:graphic>
      </p:graphicFrame>
      <p:sp>
        <p:nvSpPr>
          <p:cNvPr id="7" name="4 Marcador de número de diapositiva"/>
          <p:cNvSpPr txBox="1">
            <a:spLocks/>
          </p:cNvSpPr>
          <p:nvPr/>
        </p:nvSpPr>
        <p:spPr>
          <a:xfrm>
            <a:off x="107828" y="6363032"/>
            <a:ext cx="59932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tx2"/>
                </a:solidFill>
              </a:rPr>
              <a:t>2</a:t>
            </a:r>
          </a:p>
        </p:txBody>
      </p:sp>
      <p:cxnSp>
        <p:nvCxnSpPr>
          <p:cNvPr id="8" name="9 Conector recto"/>
          <p:cNvCxnSpPr/>
          <p:nvPr/>
        </p:nvCxnSpPr>
        <p:spPr>
          <a:xfrm>
            <a:off x="504031" y="682362"/>
            <a:ext cx="9072563"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0221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20</a:t>
            </a:fld>
            <a:endParaRPr lang="en-US" dirty="0">
              <a:solidFill>
                <a:schemeClr val="tx2"/>
              </a:solidFill>
            </a:endParaRPr>
          </a:p>
        </p:txBody>
      </p:sp>
      <p:sp>
        <p:nvSpPr>
          <p:cNvPr id="4" name="Marcador de texto 3"/>
          <p:cNvSpPr txBox="1">
            <a:spLocks/>
          </p:cNvSpPr>
          <p:nvPr/>
        </p:nvSpPr>
        <p:spPr>
          <a:xfrm>
            <a:off x="1058169" y="1347324"/>
            <a:ext cx="8064896"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¿Qué hacer en caso de Siniestros</a:t>
            </a:r>
          </a:p>
        </p:txBody>
      </p:sp>
      <p:sp>
        <p:nvSpPr>
          <p:cNvPr id="6" name="Rectangle 5"/>
          <p:cNvSpPr>
            <a:spLocks noChangeArrowheads="1"/>
          </p:cNvSpPr>
          <p:nvPr/>
        </p:nvSpPr>
        <p:spPr bwMode="auto">
          <a:xfrm>
            <a:off x="1115815" y="1931049"/>
            <a:ext cx="807548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spcBef>
                <a:spcPct val="50000"/>
              </a:spcBef>
            </a:pPr>
            <a:r>
              <a:rPr lang="es-ES_tradnl" sz="1600" dirty="0">
                <a:solidFill>
                  <a:schemeClr val="tx2"/>
                </a:solidFill>
                <a:latin typeface="Helvetica" pitchFamily="2" charset="0"/>
                <a:ea typeface="Helvetica" pitchFamily="2" charset="0"/>
                <a:cs typeface="Helvetica" pitchFamily="2" charset="0"/>
              </a:rPr>
              <a:t>En caso de </a:t>
            </a:r>
            <a:r>
              <a:rPr lang="es-ES_tradnl" sz="1600" b="1" dirty="0">
                <a:solidFill>
                  <a:schemeClr val="tx2"/>
                </a:solidFill>
                <a:latin typeface="Helvetica" pitchFamily="2" charset="0"/>
                <a:ea typeface="Helvetica" pitchFamily="2" charset="0"/>
                <a:cs typeface="Helvetica" pitchFamily="2" charset="0"/>
              </a:rPr>
              <a:t>SINIESTRO, </a:t>
            </a:r>
            <a:r>
              <a:rPr lang="es-ES_tradnl" sz="1600" dirty="0">
                <a:solidFill>
                  <a:schemeClr val="tx2"/>
                </a:solidFill>
                <a:latin typeface="Helvetica" pitchFamily="2" charset="0"/>
                <a:ea typeface="Helvetica" pitchFamily="2" charset="0"/>
                <a:cs typeface="Helvetica" pitchFamily="2" charset="0"/>
              </a:rPr>
              <a:t>éste deberá ser </a:t>
            </a:r>
            <a:r>
              <a:rPr lang="es-ES_tradnl" sz="1600" b="1" dirty="0">
                <a:solidFill>
                  <a:schemeClr val="tx2"/>
                </a:solidFill>
                <a:latin typeface="Helvetica" pitchFamily="2" charset="0"/>
                <a:ea typeface="Helvetica" pitchFamily="2" charset="0"/>
                <a:cs typeface="Helvetica" pitchFamily="2" charset="0"/>
              </a:rPr>
              <a:t>reportado </a:t>
            </a:r>
            <a:r>
              <a:rPr lang="es-ES_tradnl" sz="1600" dirty="0">
                <a:solidFill>
                  <a:schemeClr val="tx2"/>
                </a:solidFill>
                <a:latin typeface="Helvetica" pitchFamily="2" charset="0"/>
                <a:ea typeface="Helvetica" pitchFamily="2" charset="0"/>
                <a:cs typeface="Helvetica" pitchFamily="2" charset="0"/>
              </a:rPr>
              <a:t>a la brevedad posible al departamento de Siniestros Daños de </a:t>
            </a:r>
            <a:r>
              <a:rPr lang="es-ES_tradnl" sz="1600" dirty="0" err="1">
                <a:solidFill>
                  <a:schemeClr val="tx2"/>
                </a:solidFill>
                <a:latin typeface="Helvetica" pitchFamily="2" charset="0"/>
                <a:ea typeface="Helvetica" pitchFamily="2" charset="0"/>
                <a:cs typeface="Helvetica" pitchFamily="2" charset="0"/>
              </a:rPr>
              <a:t>adrisaMR</a:t>
            </a:r>
            <a:r>
              <a:rPr lang="es-ES_tradnl" sz="1600" dirty="0">
                <a:solidFill>
                  <a:schemeClr val="tx2"/>
                </a:solidFill>
                <a:latin typeface="Helvetica" pitchFamily="2" charset="0"/>
                <a:ea typeface="Helvetica" pitchFamily="2" charset="0"/>
                <a:cs typeface="Helvetica" pitchFamily="2" charset="0"/>
              </a:rPr>
              <a:t>:</a:t>
            </a:r>
          </a:p>
          <a:p>
            <a:pPr eaLnBrk="0" hangingPunct="0">
              <a:buFont typeface="CG Times (W1)" pitchFamily="18" charset="0"/>
              <a:buNone/>
            </a:pPr>
            <a:endParaRPr lang="es-ES_tradnl" sz="1400" dirty="0">
              <a:latin typeface="Verdana" pitchFamily="34" charset="0"/>
            </a:endParaRPr>
          </a:p>
          <a:p>
            <a:pPr eaLnBrk="0" hangingPunct="0">
              <a:buFont typeface="CG Times (W1)" pitchFamily="18" charset="0"/>
              <a:buNone/>
            </a:pPr>
            <a:r>
              <a:rPr lang="es-ES_tradnl" sz="1600" b="1" dirty="0">
                <a:solidFill>
                  <a:schemeClr val="tx2"/>
                </a:solidFill>
                <a:latin typeface="Helvetica" pitchFamily="2" charset="0"/>
                <a:ea typeface="Helvetica" pitchFamily="2" charset="0"/>
                <a:cs typeface="Helvetica" pitchFamily="2" charset="0"/>
              </a:rPr>
              <a:t>Lic. Marco Antonio Carbajal Román</a:t>
            </a:r>
          </a:p>
          <a:p>
            <a:pPr eaLnBrk="0" hangingPunct="0">
              <a:buFont typeface="CG Times (W1)" pitchFamily="18" charset="0"/>
              <a:buNone/>
            </a:pPr>
            <a:r>
              <a:rPr lang="es-ES_tradnl" sz="1600" dirty="0">
                <a:solidFill>
                  <a:schemeClr val="tx2"/>
                </a:solidFill>
                <a:latin typeface="Helvetica" pitchFamily="2" charset="0"/>
                <a:ea typeface="Helvetica" pitchFamily="2" charset="0"/>
                <a:cs typeface="Helvetica" pitchFamily="2" charset="0"/>
              </a:rPr>
              <a:t>Tel. (0155) 5246-4215</a:t>
            </a:r>
          </a:p>
          <a:p>
            <a:pPr eaLnBrk="0" hangingPunct="0">
              <a:buFont typeface="CG Times (W1)" pitchFamily="18" charset="0"/>
              <a:buNone/>
            </a:pPr>
            <a:r>
              <a:rPr lang="es-ES_tradnl" sz="1600" dirty="0">
                <a:solidFill>
                  <a:schemeClr val="tx2"/>
                </a:solidFill>
                <a:latin typeface="Helvetica" pitchFamily="2" charset="0"/>
                <a:ea typeface="Helvetica" pitchFamily="2" charset="0"/>
                <a:cs typeface="Helvetica" pitchFamily="2" charset="0"/>
              </a:rPr>
              <a:t>E-mail: </a:t>
            </a:r>
            <a:r>
              <a:rPr lang="es-ES_tradnl" sz="1400" dirty="0">
                <a:latin typeface="Verdana" pitchFamily="34" charset="0"/>
                <a:hlinkClick r:id="rId2"/>
              </a:rPr>
              <a:t>marco.carbajal@adrisa.com.mx</a:t>
            </a:r>
          </a:p>
          <a:p>
            <a:pPr eaLnBrk="0" hangingPunct="0"/>
            <a:r>
              <a:rPr lang="es-ES_tradnl" sz="1600" dirty="0">
                <a:solidFill>
                  <a:schemeClr val="tx2"/>
                </a:solidFill>
                <a:latin typeface="Helvetica" pitchFamily="2" charset="0"/>
                <a:ea typeface="Helvetica" pitchFamily="2" charset="0"/>
                <a:cs typeface="Helvetica" pitchFamily="2" charset="0"/>
              </a:rPr>
              <a:t>Cel. </a:t>
            </a:r>
            <a:r>
              <a:rPr lang="es-MX" sz="1600" dirty="0">
                <a:solidFill>
                  <a:schemeClr val="tx2"/>
                </a:solidFill>
                <a:latin typeface="Helvetica" pitchFamily="2" charset="0"/>
                <a:ea typeface="Helvetica" pitchFamily="2" charset="0"/>
                <a:cs typeface="Helvetica" pitchFamily="2" charset="0"/>
              </a:rPr>
              <a:t>. (044) 55 4084 6280</a:t>
            </a:r>
          </a:p>
          <a:p>
            <a:pPr eaLnBrk="0" hangingPunct="0">
              <a:buFont typeface="CG Times (W1)" pitchFamily="18" charset="0"/>
              <a:buNone/>
            </a:pPr>
            <a:endParaRPr lang="es-ES_tradnl" sz="1400" dirty="0">
              <a:latin typeface="Verdana" pitchFamily="34" charset="0"/>
            </a:endParaRPr>
          </a:p>
          <a:p>
            <a:pPr eaLnBrk="0" hangingPunct="0">
              <a:buFont typeface="CG Times (W1)" pitchFamily="18" charset="0"/>
              <a:buNone/>
            </a:pPr>
            <a:endParaRPr lang="es-ES_tradnl" sz="1400" dirty="0">
              <a:latin typeface="Verdana" pitchFamily="34" charset="0"/>
            </a:endParaRPr>
          </a:p>
          <a:p>
            <a:pPr eaLnBrk="0" hangingPunct="0">
              <a:buFont typeface="CG Times (W1)" pitchFamily="18" charset="0"/>
              <a:buNone/>
            </a:pPr>
            <a:r>
              <a:rPr lang="es-ES_tradnl" sz="1600" b="1" dirty="0">
                <a:solidFill>
                  <a:schemeClr val="tx2"/>
                </a:solidFill>
                <a:latin typeface="Helvetica" pitchFamily="2" charset="0"/>
                <a:ea typeface="Helvetica" pitchFamily="2" charset="0"/>
                <a:cs typeface="Helvetica" pitchFamily="2" charset="0"/>
              </a:rPr>
              <a:t>Sandra Meza Palestino</a:t>
            </a:r>
          </a:p>
          <a:p>
            <a:pPr eaLnBrk="0" hangingPunct="0">
              <a:buFont typeface="CG Times (W1)" pitchFamily="18" charset="0"/>
              <a:buNone/>
            </a:pPr>
            <a:r>
              <a:rPr lang="es-ES_tradnl" sz="1600" dirty="0">
                <a:solidFill>
                  <a:schemeClr val="tx2"/>
                </a:solidFill>
                <a:latin typeface="Helvetica" pitchFamily="2" charset="0"/>
                <a:ea typeface="Helvetica" pitchFamily="2" charset="0"/>
                <a:cs typeface="Helvetica" pitchFamily="2" charset="0"/>
              </a:rPr>
              <a:t>Tel. (0155) 5246-4208</a:t>
            </a:r>
          </a:p>
          <a:p>
            <a:pPr eaLnBrk="0" hangingPunct="0">
              <a:buFont typeface="CG Times (W1)" pitchFamily="18" charset="0"/>
              <a:buNone/>
            </a:pPr>
            <a:r>
              <a:rPr lang="es-ES_tradnl" sz="1600" dirty="0">
                <a:solidFill>
                  <a:schemeClr val="tx2"/>
                </a:solidFill>
                <a:latin typeface="Helvetica" pitchFamily="2" charset="0"/>
                <a:ea typeface="Helvetica" pitchFamily="2" charset="0"/>
                <a:cs typeface="Helvetica" pitchFamily="2" charset="0"/>
              </a:rPr>
              <a:t>E-mail: </a:t>
            </a:r>
            <a:r>
              <a:rPr lang="es-ES_tradnl" sz="1400" u="sng" dirty="0">
                <a:solidFill>
                  <a:srgbClr val="002060"/>
                </a:solidFill>
                <a:latin typeface="Verdana" pitchFamily="34" charset="0"/>
              </a:rPr>
              <a:t>sandra.meza@adrisa.com.mx</a:t>
            </a:r>
          </a:p>
          <a:p>
            <a:pPr algn="just" eaLnBrk="0" hangingPunct="0"/>
            <a:endParaRPr lang="es-ES_tradnl" sz="1400" dirty="0">
              <a:latin typeface="Verdana" pitchFamily="34" charset="0"/>
            </a:endParaRPr>
          </a:p>
          <a:p>
            <a:pPr algn="just" eaLnBrk="0" hangingPunct="0"/>
            <a:r>
              <a:rPr lang="es-ES_tradnl" sz="1600" dirty="0">
                <a:solidFill>
                  <a:schemeClr val="tx2"/>
                </a:solidFill>
                <a:latin typeface="Helvetica" pitchFamily="2" charset="0"/>
                <a:ea typeface="Helvetica" pitchFamily="2" charset="0"/>
                <a:cs typeface="Helvetica" pitchFamily="2" charset="0"/>
              </a:rPr>
              <a:t>Se recomienda dar aviso en paralelo a las autoridades correspondientes </a:t>
            </a:r>
            <a:r>
              <a:rPr lang="es-ES_tradnl" sz="1600" b="1" dirty="0">
                <a:solidFill>
                  <a:schemeClr val="tx2"/>
                </a:solidFill>
                <a:latin typeface="Helvetica" pitchFamily="2" charset="0"/>
                <a:ea typeface="Helvetica" pitchFamily="2" charset="0"/>
                <a:cs typeface="Helvetica" pitchFamily="2" charset="0"/>
              </a:rPr>
              <a:t>(Bomberos, Protección Civil, Ministerio Público, etc.), </a:t>
            </a:r>
            <a:r>
              <a:rPr lang="es-ES_tradnl" sz="1600" dirty="0">
                <a:solidFill>
                  <a:schemeClr val="tx2"/>
                </a:solidFill>
                <a:latin typeface="Helvetica" pitchFamily="2" charset="0"/>
                <a:ea typeface="Helvetica" pitchFamily="2" charset="0"/>
                <a:cs typeface="Helvetica" pitchFamily="2" charset="0"/>
              </a:rPr>
              <a:t>en caso de ser necesario.</a:t>
            </a:r>
          </a:p>
          <a:p>
            <a:pPr algn="just" eaLnBrk="0" hangingPunct="0">
              <a:buFont typeface="CG Times (W1)" pitchFamily="18" charset="0"/>
              <a:buNone/>
            </a:pPr>
            <a:endParaRPr lang="es-ES_tradnl" sz="1400" dirty="0">
              <a:latin typeface="Tahoma" pitchFamily="34" charset="0"/>
            </a:endParaRPr>
          </a:p>
          <a:p>
            <a:pPr algn="just" eaLnBrk="0" hangingPunct="0"/>
            <a:r>
              <a:rPr lang="es-ES_tradnl" sz="1600" b="1" dirty="0">
                <a:solidFill>
                  <a:schemeClr val="tx2"/>
                </a:solidFill>
                <a:latin typeface="Helvetica" pitchFamily="2" charset="0"/>
                <a:ea typeface="Helvetica" pitchFamily="2" charset="0"/>
                <a:cs typeface="Helvetica" pitchFamily="2" charset="0"/>
              </a:rPr>
              <a:t>Nota: </a:t>
            </a:r>
            <a:r>
              <a:rPr lang="es-ES_tradnl" sz="1600" dirty="0">
                <a:solidFill>
                  <a:schemeClr val="tx2"/>
                </a:solidFill>
                <a:latin typeface="Helvetica" pitchFamily="2" charset="0"/>
                <a:ea typeface="Helvetica" pitchFamily="2" charset="0"/>
                <a:cs typeface="Helvetica" pitchFamily="2" charset="0"/>
              </a:rPr>
              <a:t>Es de suma importancia tomar impresiones fotográficas de los daños, elaborar una relación de bienes afectados y de ser posible, filmar un vídeo.</a:t>
            </a:r>
          </a:p>
        </p:txBody>
      </p:sp>
      <p:sp>
        <p:nvSpPr>
          <p:cNvPr id="7" name="Título 1"/>
          <p:cNvSpPr>
            <a:spLocks noGrp="1"/>
          </p:cNvSpPr>
          <p:nvPr>
            <p:ph type="title"/>
          </p:nvPr>
        </p:nvSpPr>
        <p:spPr>
          <a:xfrm>
            <a:off x="1058169" y="164403"/>
            <a:ext cx="8064896" cy="469689"/>
          </a:xfrm>
        </p:spPr>
        <p:txBody>
          <a:bodyPr>
            <a:noAutofit/>
          </a:bodyPr>
          <a:lstStyle/>
          <a:p>
            <a:r>
              <a:rPr lang="es-ES" sz="2800" dirty="0">
                <a:solidFill>
                  <a:schemeClr val="tx2"/>
                </a:solidFill>
              </a:rPr>
              <a:t>Seguro de Casa Habitación</a:t>
            </a:r>
          </a:p>
        </p:txBody>
      </p:sp>
    </p:spTree>
    <p:extLst>
      <p:ext uri="{BB962C8B-B14F-4D97-AF65-F5344CB8AC3E}">
        <p14:creationId xmlns:p14="http://schemas.microsoft.com/office/powerpoint/2010/main" val="74149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21</a:t>
            </a:fld>
            <a:endParaRPr lang="en-US" dirty="0">
              <a:solidFill>
                <a:schemeClr val="tx2"/>
              </a:solidFill>
            </a:endParaRPr>
          </a:p>
        </p:txBody>
      </p:sp>
      <p:pic>
        <p:nvPicPr>
          <p:cNvPr id="3" name="Picture 2" descr="C:\Carlos Trabajo\Servicios\casahabitacion naranj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946" y="2449585"/>
            <a:ext cx="1930850" cy="19308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4517408" y="2731349"/>
            <a:ext cx="3411942" cy="1470025"/>
          </a:xfrm>
          <a:prstGeom prst="rect">
            <a:avLst/>
          </a:prstGeom>
        </p:spPr>
        <p:txBody>
          <a:bodyPr>
            <a:normAutofit/>
          </a:bodyPr>
          <a:lstStyle>
            <a:lvl1pPr algn="l" defTabSz="457200" rtl="0" eaLnBrk="1" latinLnBrk="0" hangingPunct="1">
              <a:spcBef>
                <a:spcPct val="0"/>
              </a:spcBef>
              <a:buNone/>
              <a:defRPr sz="3600" b="0" i="0" kern="1200">
                <a:solidFill>
                  <a:schemeClr val="tx1"/>
                </a:solidFill>
                <a:latin typeface="Helvetica Neue Bold Condensed"/>
                <a:ea typeface="+mj-ea"/>
                <a:cs typeface="Helvetica Neue Bold Condensed"/>
              </a:defRPr>
            </a:lvl1pPr>
          </a:lstStyle>
          <a:p>
            <a:r>
              <a:rPr lang="es-ES" b="1" dirty="0">
                <a:solidFill>
                  <a:schemeClr val="tx2"/>
                </a:solidFill>
                <a:latin typeface="Helvetica" pitchFamily="2" charset="0"/>
                <a:ea typeface="Helvetica" pitchFamily="2" charset="0"/>
                <a:cs typeface="Helvetica" pitchFamily="2" charset="0"/>
              </a:rPr>
              <a:t>Estamos para</a:t>
            </a:r>
          </a:p>
          <a:p>
            <a:r>
              <a:rPr lang="es-ES" b="1" dirty="0">
                <a:solidFill>
                  <a:schemeClr val="tx2"/>
                </a:solidFill>
                <a:latin typeface="Helvetica" pitchFamily="2" charset="0"/>
                <a:ea typeface="Helvetica" pitchFamily="2" charset="0"/>
                <a:cs typeface="Helvetica" pitchFamily="2" charset="0"/>
              </a:rPr>
              <a:t>servirles.</a:t>
            </a:r>
          </a:p>
        </p:txBody>
      </p:sp>
    </p:spTree>
    <p:extLst>
      <p:ext uri="{BB962C8B-B14F-4D97-AF65-F5344CB8AC3E}">
        <p14:creationId xmlns:p14="http://schemas.microsoft.com/office/powerpoint/2010/main" val="200462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3</a:t>
            </a:fld>
            <a:endParaRPr lang="en-US" dirty="0">
              <a:solidFill>
                <a:schemeClr val="tx2"/>
              </a:solidFill>
            </a:endParaRPr>
          </a:p>
        </p:txBody>
      </p:sp>
      <p:sp>
        <p:nvSpPr>
          <p:cNvPr id="4" name="Marcador de contenido 2"/>
          <p:cNvSpPr>
            <a:spLocks noGrp="1"/>
          </p:cNvSpPr>
          <p:nvPr>
            <p:ph idx="1"/>
          </p:nvPr>
        </p:nvSpPr>
        <p:spPr>
          <a:xfrm>
            <a:off x="1017224" y="1259837"/>
            <a:ext cx="8064896" cy="4025486"/>
          </a:xfrm>
        </p:spPr>
        <p:txBody>
          <a:bodyPr/>
          <a:lstStyle/>
          <a:p>
            <a:pPr marL="0" indent="0" algn="just">
              <a:buNone/>
            </a:pPr>
            <a:r>
              <a:rPr lang="es-ES" sz="2000" dirty="0">
                <a:solidFill>
                  <a:srgbClr val="002060"/>
                </a:solidFill>
              </a:rPr>
              <a:t>Pensando en protegerte a ti, a tu familia y a tus pertenencias, hemos diseñado junto con </a:t>
            </a:r>
            <a:r>
              <a:rPr lang="es-MX" sz="2000" dirty="0" err="1">
                <a:solidFill>
                  <a:srgbClr val="002060"/>
                </a:solidFill>
              </a:rPr>
              <a:t>Zurich</a:t>
            </a:r>
            <a:r>
              <a:rPr lang="es-MX" sz="2000" dirty="0">
                <a:solidFill>
                  <a:srgbClr val="002060"/>
                </a:solidFill>
              </a:rPr>
              <a:t> de México, S.A.</a:t>
            </a:r>
            <a:r>
              <a:rPr lang="es-ES" sz="2000" dirty="0">
                <a:solidFill>
                  <a:srgbClr val="002060"/>
                </a:solidFill>
              </a:rPr>
              <a:t> el mejor producto de protección patrimonial que ampara tu casa y sus contenidos contra los principales riesgos a los que se encuentran expuestos.</a:t>
            </a:r>
          </a:p>
          <a:p>
            <a:pPr marL="0" indent="0">
              <a:buNone/>
            </a:pPr>
            <a:endParaRPr lang="es-ES" dirty="0"/>
          </a:p>
          <a:p>
            <a:pPr marL="0" indent="0">
              <a:buNone/>
            </a:pPr>
            <a:endParaRPr lang="es-ES" dirty="0"/>
          </a:p>
        </p:txBody>
      </p:sp>
      <p:graphicFrame>
        <p:nvGraphicFramePr>
          <p:cNvPr id="6" name="3 Objeto"/>
          <p:cNvGraphicFramePr>
            <a:graphicFrameLocks noChangeAspect="1"/>
          </p:cNvGraphicFramePr>
          <p:nvPr>
            <p:extLst>
              <p:ext uri="{D42A27DB-BD31-4B8C-83A1-F6EECF244321}">
                <p14:modId xmlns:p14="http://schemas.microsoft.com/office/powerpoint/2010/main" val="2156856418"/>
              </p:ext>
            </p:extLst>
          </p:nvPr>
        </p:nvGraphicFramePr>
        <p:xfrm>
          <a:off x="2157477" y="3381309"/>
          <a:ext cx="1885950" cy="1408113"/>
        </p:xfrm>
        <a:graphic>
          <a:graphicData uri="http://schemas.openxmlformats.org/presentationml/2006/ole">
            <mc:AlternateContent xmlns:mc="http://schemas.openxmlformats.org/markup-compatibility/2006">
              <mc:Choice xmlns:v="urn:schemas-microsoft-com:vml" Requires="v">
                <p:oleObj spid="_x0000_s1088" name="Imagen de mapa de bits" r:id="rId3" imgW="2181240" imgH="1628640" progId="Paint.Picture">
                  <p:embed/>
                </p:oleObj>
              </mc:Choice>
              <mc:Fallback>
                <p:oleObj name="Imagen de mapa de bits" r:id="rId3" imgW="2181240" imgH="1628640" progId="Paint.Picture">
                  <p:embed/>
                  <p:pic>
                    <p:nvPicPr>
                      <p:cNvPr id="0" name=""/>
                      <p:cNvPicPr>
                        <a:picLocks noChangeAspect="1" noChangeArrowheads="1"/>
                      </p:cNvPicPr>
                      <p:nvPr/>
                    </p:nvPicPr>
                    <p:blipFill>
                      <a:blip r:embed="rId4"/>
                      <a:srcRect/>
                      <a:stretch>
                        <a:fillRect/>
                      </a:stretch>
                    </p:blipFill>
                    <p:spPr bwMode="auto">
                      <a:xfrm>
                        <a:off x="2157477" y="3381309"/>
                        <a:ext cx="188595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1036" descr="http://www.drburch.com/image-files/happy-family-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856" y="3272580"/>
            <a:ext cx="13350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5 Objeto"/>
          <p:cNvGraphicFramePr>
            <a:graphicFrameLocks noChangeAspect="1"/>
          </p:cNvGraphicFramePr>
          <p:nvPr>
            <p:extLst>
              <p:ext uri="{D42A27DB-BD31-4B8C-83A1-F6EECF244321}">
                <p14:modId xmlns:p14="http://schemas.microsoft.com/office/powerpoint/2010/main" val="3085832234"/>
              </p:ext>
            </p:extLst>
          </p:nvPr>
        </p:nvGraphicFramePr>
        <p:xfrm>
          <a:off x="3666197" y="4046773"/>
          <a:ext cx="2359025" cy="1447800"/>
        </p:xfrm>
        <a:graphic>
          <a:graphicData uri="http://schemas.openxmlformats.org/presentationml/2006/ole">
            <mc:AlternateContent xmlns:mc="http://schemas.openxmlformats.org/markup-compatibility/2006">
              <mc:Choice xmlns:v="urn:schemas-microsoft-com:vml" Requires="v">
                <p:oleObj spid="_x0000_s1089" name="Imagen de mapa de bits" r:id="rId6" imgW="0" imgH="0" progId="Paint.Picture">
                  <p:embed/>
                </p:oleObj>
              </mc:Choice>
              <mc:Fallback>
                <p:oleObj name="Imagen de mapa de bits" r:id="rId6" imgW="0" imgH="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6197" y="4046773"/>
                        <a:ext cx="23590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ítulo 1"/>
          <p:cNvSpPr>
            <a:spLocks noGrp="1"/>
          </p:cNvSpPr>
          <p:nvPr>
            <p:ph type="title"/>
          </p:nvPr>
        </p:nvSpPr>
        <p:spPr>
          <a:xfrm>
            <a:off x="1058169" y="162291"/>
            <a:ext cx="8064896" cy="469689"/>
          </a:xfrm>
        </p:spPr>
        <p:txBody>
          <a:bodyPr>
            <a:noAutofit/>
          </a:bodyPr>
          <a:lstStyle/>
          <a:p>
            <a:r>
              <a:rPr lang="es-ES" sz="2800" dirty="0">
                <a:solidFill>
                  <a:schemeClr val="tx2"/>
                </a:solidFill>
              </a:rPr>
              <a:t>Seguro de Casa Habitación</a:t>
            </a:r>
          </a:p>
        </p:txBody>
      </p:sp>
    </p:spTree>
    <p:extLst>
      <p:ext uri="{BB962C8B-B14F-4D97-AF65-F5344CB8AC3E}">
        <p14:creationId xmlns:p14="http://schemas.microsoft.com/office/powerpoint/2010/main" val="38723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txBox="1">
            <a:spLocks/>
          </p:cNvSpPr>
          <p:nvPr/>
        </p:nvSpPr>
        <p:spPr>
          <a:xfrm>
            <a:off x="2534638" y="845430"/>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Cubiertos y Deducibles</a:t>
            </a:r>
          </a:p>
        </p:txBody>
      </p:sp>
      <p:graphicFrame>
        <p:nvGraphicFramePr>
          <p:cNvPr id="6" name="Group 33"/>
          <p:cNvGraphicFramePr>
            <a:graphicFrameLocks noGrp="1"/>
          </p:cNvGraphicFramePr>
          <p:nvPr>
            <p:extLst>
              <p:ext uri="{D42A27DB-BD31-4B8C-83A1-F6EECF244321}">
                <p14:modId xmlns:p14="http://schemas.microsoft.com/office/powerpoint/2010/main" val="892570512"/>
              </p:ext>
            </p:extLst>
          </p:nvPr>
        </p:nvGraphicFramePr>
        <p:xfrm>
          <a:off x="1058169" y="1811773"/>
          <a:ext cx="8379518" cy="4337928"/>
        </p:xfrm>
        <a:graphic>
          <a:graphicData uri="http://schemas.openxmlformats.org/drawingml/2006/table">
            <a:tbl>
              <a:tblPr/>
              <a:tblGrid>
                <a:gridCol w="5279693">
                  <a:extLst>
                    <a:ext uri="{9D8B030D-6E8A-4147-A177-3AD203B41FA5}">
                      <a16:colId xmlns:a16="http://schemas.microsoft.com/office/drawing/2014/main" val="20000"/>
                    </a:ext>
                  </a:extLst>
                </a:gridCol>
                <a:gridCol w="3099825">
                  <a:extLst>
                    <a:ext uri="{9D8B030D-6E8A-4147-A177-3AD203B41FA5}">
                      <a16:colId xmlns:a16="http://schemas.microsoft.com/office/drawing/2014/main" val="20001"/>
                    </a:ext>
                  </a:extLst>
                </a:gridCol>
              </a:tblGrid>
              <a:tr h="2916031">
                <a:tc>
                  <a:txBody>
                    <a:bodyPr/>
                    <a:lstStyle/>
                    <a:p>
                      <a:pPr marL="0" marR="0" lvl="0" indent="0" algn="just" defTabSz="914400" rtl="0" eaLnBrk="0" fontAlgn="base" latinLnBrk="0" hangingPunct="0">
                        <a:lnSpc>
                          <a:spcPct val="100000"/>
                        </a:lnSpc>
                        <a:spcBef>
                          <a:spcPct val="50000"/>
                        </a:spcBef>
                        <a:spcAft>
                          <a:spcPct val="0"/>
                        </a:spcAft>
                        <a:buClrTx/>
                        <a:buSzTx/>
                        <a:buFontTx/>
                        <a:buNone/>
                        <a:tabLst/>
                      </a:pPr>
                      <a:r>
                        <a:rPr lang="es-MX" sz="1600" b="0" kern="1200" dirty="0">
                          <a:solidFill>
                            <a:schemeClr val="tx2"/>
                          </a:solidFill>
                          <a:latin typeface="Helvetica" pitchFamily="2" charset="0"/>
                          <a:ea typeface="Helvetica" pitchFamily="2" charset="0"/>
                          <a:cs typeface="Helvetica" pitchFamily="2" charset="0"/>
                        </a:rPr>
                        <a:t>Todo riesgo de pérdida o daño incluyendo pero no limitado</a:t>
                      </a:r>
                      <a:r>
                        <a:rPr lang="es-MX" sz="1600" b="0" kern="1200" baseline="0" dirty="0">
                          <a:solidFill>
                            <a:schemeClr val="tx2"/>
                          </a:solidFill>
                          <a:latin typeface="Helvetica" pitchFamily="2" charset="0"/>
                          <a:ea typeface="Helvetica" pitchFamily="2" charset="0"/>
                          <a:cs typeface="Helvetica" pitchFamily="2" charset="0"/>
                        </a:rPr>
                        <a:t> a </a:t>
                      </a:r>
                      <a:r>
                        <a:rPr lang="es-MX" sz="1600" b="0" kern="1200" dirty="0">
                          <a:solidFill>
                            <a:schemeClr val="tx2"/>
                          </a:solidFill>
                          <a:latin typeface="Helvetica" pitchFamily="2" charset="0"/>
                          <a:ea typeface="Helvetica" pitchFamily="2" charset="0"/>
                          <a:cs typeface="Helvetica" pitchFamily="2" charset="0"/>
                        </a:rPr>
                        <a:t>incendio, rayo y explosión de la Construcción,  sin incluir terreno, ni cimentación.</a:t>
                      </a:r>
                    </a:p>
                    <a:p>
                      <a:pPr marL="0" marR="0" lvl="0" indent="0" algn="just" defTabSz="914400" rtl="0" eaLnBrk="0" fontAlgn="base" latinLnBrk="0" hangingPunct="0">
                        <a:lnSpc>
                          <a:spcPct val="100000"/>
                        </a:lnSpc>
                        <a:spcBef>
                          <a:spcPct val="50000"/>
                        </a:spcBef>
                        <a:spcAft>
                          <a:spcPct val="0"/>
                        </a:spcAft>
                        <a:buClrTx/>
                        <a:buSzTx/>
                        <a:buFontTx/>
                        <a:buNone/>
                        <a:tabLst/>
                      </a:pPr>
                      <a:r>
                        <a:rPr lang="es-MX" sz="1600" b="0" kern="1200" dirty="0">
                          <a:solidFill>
                            <a:schemeClr val="tx2"/>
                          </a:solidFill>
                          <a:latin typeface="Helvetica" pitchFamily="2" charset="0"/>
                          <a:ea typeface="Helvetica" pitchFamily="2" charset="0"/>
                          <a:cs typeface="Helvetica" pitchFamily="2" charset="0"/>
                        </a:rPr>
                        <a:t>Todo riesgo de </a:t>
                      </a:r>
                      <a:r>
                        <a:rPr lang="es-MX" sz="1600" b="0" kern="1200" dirty="0" err="1">
                          <a:solidFill>
                            <a:schemeClr val="tx2"/>
                          </a:solidFill>
                          <a:latin typeface="Helvetica" pitchFamily="2" charset="0"/>
                          <a:ea typeface="Helvetica" pitchFamily="2" charset="0"/>
                          <a:cs typeface="Helvetica" pitchFamily="2" charset="0"/>
                        </a:rPr>
                        <a:t>pérdia</a:t>
                      </a:r>
                      <a:r>
                        <a:rPr lang="es-MX" sz="1600" b="0" kern="1200" dirty="0">
                          <a:solidFill>
                            <a:schemeClr val="tx2"/>
                          </a:solidFill>
                          <a:latin typeface="Helvetica" pitchFamily="2" charset="0"/>
                          <a:ea typeface="Helvetica" pitchFamily="2" charset="0"/>
                          <a:cs typeface="Helvetica" pitchFamily="2" charset="0"/>
                        </a:rPr>
                        <a:t> Incendio, rayo y explosión de Contenidos Incluye los daños a los bienes muebles, menaje de casa, blancos excluyendo equipos electrónicos.</a:t>
                      </a:r>
                    </a:p>
                    <a:p>
                      <a:pPr marL="0" marR="0" lvl="0" indent="0" algn="just" defTabSz="914400" rtl="0" eaLnBrk="0" fontAlgn="base" latinLnBrk="0" hangingPunct="0">
                        <a:lnSpc>
                          <a:spcPct val="100000"/>
                        </a:lnSpc>
                        <a:spcBef>
                          <a:spcPct val="50000"/>
                        </a:spcBef>
                        <a:spcAft>
                          <a:spcPct val="0"/>
                        </a:spcAft>
                        <a:buClrTx/>
                        <a:buSzTx/>
                        <a:buFontTx/>
                        <a:buNone/>
                        <a:tabLst/>
                      </a:pPr>
                      <a:endParaRPr lang="es-MX" sz="1600" b="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r>
                        <a:rPr lang="es-MX" sz="1600" b="0" kern="1200" dirty="0">
                          <a:solidFill>
                            <a:schemeClr val="tx2"/>
                          </a:solidFill>
                          <a:latin typeface="Helvetica" pitchFamily="2" charset="0"/>
                          <a:ea typeface="Helvetica" pitchFamily="2" charset="0"/>
                          <a:cs typeface="Helvetica" pitchFamily="2" charset="0"/>
                        </a:rPr>
                        <a:t>Rotura o filtraciones accidentales de tuberías y sistemas de abastecimientos de agua</a:t>
                      </a:r>
                    </a:p>
                    <a:p>
                      <a:pPr marL="0" marR="0" lvl="0" indent="0" algn="just" defTabSz="914400" rtl="0" eaLnBrk="0" fontAlgn="base" latinLnBrk="0" hangingPunct="0">
                        <a:lnSpc>
                          <a:spcPct val="100000"/>
                        </a:lnSpc>
                        <a:spcBef>
                          <a:spcPct val="50000"/>
                        </a:spcBef>
                        <a:spcAft>
                          <a:spcPct val="0"/>
                        </a:spcAft>
                        <a:buClrTx/>
                        <a:buSzTx/>
                        <a:buFontTx/>
                        <a:buNone/>
                        <a:tabLst/>
                      </a:pPr>
                      <a:r>
                        <a:rPr lang="es-MX" sz="1600" b="0" kern="1200" dirty="0">
                          <a:solidFill>
                            <a:schemeClr val="tx2"/>
                          </a:solidFill>
                          <a:latin typeface="Helvetica" pitchFamily="2" charset="0"/>
                          <a:ea typeface="Helvetica" pitchFamily="2" charset="0"/>
                          <a:cs typeface="Helvetica" pitchFamily="2" charset="0"/>
                        </a:rPr>
                        <a:t> </a:t>
                      </a:r>
                    </a:p>
                    <a:p>
                      <a:pPr marL="0" marR="0" lvl="0" indent="0" algn="just" defTabSz="914400" rtl="0" eaLnBrk="0" fontAlgn="base" latinLnBrk="0" hangingPunct="0">
                        <a:lnSpc>
                          <a:spcPct val="100000"/>
                        </a:lnSpc>
                        <a:spcBef>
                          <a:spcPct val="50000"/>
                        </a:spcBef>
                        <a:spcAft>
                          <a:spcPct val="0"/>
                        </a:spcAft>
                        <a:buClrTx/>
                        <a:buSzTx/>
                        <a:buFontTx/>
                        <a:buNone/>
                        <a:tabLst/>
                      </a:pPr>
                      <a:r>
                        <a:rPr lang="es-MX" sz="1600" b="0" kern="1200" dirty="0">
                          <a:solidFill>
                            <a:schemeClr val="tx2"/>
                          </a:solidFill>
                          <a:latin typeface="Helvetica" pitchFamily="2" charset="0"/>
                          <a:ea typeface="Helvetica" pitchFamily="2" charset="0"/>
                          <a:cs typeface="Helvetica" pitchFamily="2" charset="0"/>
                        </a:rPr>
                        <a:t>Caída de Arboles, Caída de Aviones</a:t>
                      </a: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lang="es-ES_tradnl" sz="1600" b="1" kern="1200" dirty="0">
                          <a:solidFill>
                            <a:schemeClr val="tx2"/>
                          </a:solidFill>
                          <a:latin typeface="Helvetica" pitchFamily="2" charset="0"/>
                          <a:ea typeface="Helvetica" pitchFamily="2" charset="0"/>
                          <a:cs typeface="Helvetica" pitchFamily="2" charset="0"/>
                        </a:rPr>
                        <a:t>Sin deducible.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_tradnl" sz="1400" b="0" i="0" u="none" strike="noStrike" cap="none" normalizeH="0" baseline="0" dirty="0">
                          <a:ln>
                            <a:noFill/>
                          </a:ln>
                          <a:solidFill>
                            <a:schemeClr val="tx1"/>
                          </a:solidFill>
                          <a:effectLst/>
                          <a:latin typeface="Verdana" pitchFamily="34"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0"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lang="es-ES_tradnl" sz="1600" b="1" kern="1200" dirty="0">
                          <a:solidFill>
                            <a:schemeClr val="tx2"/>
                          </a:solidFill>
                          <a:latin typeface="Helvetica" pitchFamily="2" charset="0"/>
                          <a:ea typeface="Helvetica" pitchFamily="2" charset="0"/>
                          <a:cs typeface="Helvetica" pitchFamily="2" charset="0"/>
                        </a:rPr>
                        <a:t>  1% de la pérdida con            mínimo de $1,000 M.N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_tradnl" sz="1400" b="1" i="0" u="none" strike="noStrike" cap="none" normalizeH="0" baseline="0" dirty="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1400" b="1" i="0" u="none" strike="noStrike" cap="none" normalizeH="0" baseline="0" dirty="0">
                        <a:ln>
                          <a:noFill/>
                        </a:ln>
                        <a:solidFill>
                          <a:schemeClr val="tx1"/>
                        </a:solidFill>
                        <a:effectLst/>
                        <a:latin typeface="Verdana" pitchFamily="34" charset="0"/>
                      </a:endParaRPr>
                    </a:p>
                  </a:txBody>
                  <a:tcPr marT="45724" marB="4572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10800">
                <a:tc>
                  <a:txBody>
                    <a:bodyPr/>
                    <a:lstStyle/>
                    <a:p>
                      <a:pPr marL="0" marR="0" lvl="0" indent="0" algn="just" defTabSz="914400" rtl="0" eaLnBrk="0" fontAlgn="base" latinLnBrk="0" hangingPunct="0">
                        <a:lnSpc>
                          <a:spcPct val="13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Verdana"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1400" b="1" i="0" u="none" strike="noStrike" cap="none" normalizeH="0" baseline="0" dirty="0">
                        <a:ln>
                          <a:noFill/>
                        </a:ln>
                        <a:solidFill>
                          <a:schemeClr val="tx1"/>
                        </a:solidFill>
                        <a:effectLst/>
                        <a:latin typeface="Verdana" pitchFamily="34" charset="0"/>
                      </a:endParaRPr>
                    </a:p>
                  </a:txBody>
                  <a:tcPr marT="45724" marB="4572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 name="Picture 16" descr="F:\Informatica 2003\Direccion\Claudia\PRESENTACIONES2003\clipart\incendio.gif"/>
          <p:cNvPicPr>
            <a:picLocks noChangeAspect="1" noChangeArrowheads="1"/>
          </p:cNvPicPr>
          <p:nvPr/>
        </p:nvPicPr>
        <p:blipFill>
          <a:blip r:embed="rId2">
            <a:lum bright="18000"/>
            <a:extLst>
              <a:ext uri="{28A0092B-C50C-407E-A947-70E740481C1C}">
                <a14:useLocalDpi xmlns:a14="http://schemas.microsoft.com/office/drawing/2010/main" val="0"/>
              </a:ext>
            </a:extLst>
          </a:blip>
          <a:srcRect l="7587" t="26180"/>
          <a:stretch>
            <a:fillRect/>
          </a:stretch>
        </p:blipFill>
        <p:spPr bwMode="auto">
          <a:xfrm>
            <a:off x="6732635" y="2272414"/>
            <a:ext cx="20034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82" descr="imgESP13825_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260" y="4730307"/>
            <a:ext cx="14478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ítulo 1"/>
          <p:cNvSpPr>
            <a:spLocks noGrp="1"/>
          </p:cNvSpPr>
          <p:nvPr>
            <p:ph type="title"/>
          </p:nvPr>
        </p:nvSpPr>
        <p:spPr>
          <a:xfrm>
            <a:off x="1058169" y="184620"/>
            <a:ext cx="8064896" cy="469689"/>
          </a:xfrm>
        </p:spPr>
        <p:txBody>
          <a:bodyPr>
            <a:noAutofit/>
          </a:bodyPr>
          <a:lstStyle/>
          <a:p>
            <a:r>
              <a:rPr lang="es-ES" sz="2800" dirty="0">
                <a:solidFill>
                  <a:schemeClr val="tx2"/>
                </a:solidFill>
              </a:rPr>
              <a:t>Seguro de Casa Habitación</a:t>
            </a:r>
          </a:p>
        </p:txBody>
      </p:sp>
      <p:sp>
        <p:nvSpPr>
          <p:cNvPr id="15" name="Rectángulo 14"/>
          <p:cNvSpPr/>
          <p:nvPr/>
        </p:nvSpPr>
        <p:spPr>
          <a:xfrm>
            <a:off x="2218977" y="1442441"/>
            <a:ext cx="128753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Cobertura</a:t>
            </a:r>
            <a:endParaRPr lang="es-ES" b="1" dirty="0">
              <a:solidFill>
                <a:schemeClr val="tx2"/>
              </a:solidFill>
              <a:latin typeface="Helvetica" pitchFamily="2" charset="0"/>
              <a:ea typeface="Helvetica" pitchFamily="2" charset="0"/>
              <a:cs typeface="Helvetica" pitchFamily="2" charset="0"/>
            </a:endParaRPr>
          </a:p>
        </p:txBody>
      </p:sp>
      <p:sp>
        <p:nvSpPr>
          <p:cNvPr id="16" name="Rectángulo 15"/>
          <p:cNvSpPr/>
          <p:nvPr/>
        </p:nvSpPr>
        <p:spPr>
          <a:xfrm>
            <a:off x="6024749" y="1442441"/>
            <a:ext cx="141577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Deducibles</a:t>
            </a:r>
            <a:endParaRPr lang="es-ES" b="1" dirty="0">
              <a:solidFill>
                <a:schemeClr val="tx2"/>
              </a:solidFill>
              <a:latin typeface="Helvetica" pitchFamily="2" charset="0"/>
              <a:ea typeface="Helvetica" pitchFamily="2" charset="0"/>
              <a:cs typeface="Helvetica" pitchFamily="2" charset="0"/>
            </a:endParaRPr>
          </a:p>
        </p:txBody>
      </p:sp>
      <p:sp>
        <p:nvSpPr>
          <p:cNvPr id="17" name="4 Marcador de número de diapositiva"/>
          <p:cNvSpPr>
            <a:spLocks noGrp="1"/>
          </p:cNvSpPr>
          <p:nvPr>
            <p:ph type="sldNum" sz="quarter" idx="12"/>
          </p:nvPr>
        </p:nvSpPr>
        <p:spPr>
          <a:xfrm>
            <a:off x="107828" y="6363032"/>
            <a:ext cx="599321" cy="365125"/>
          </a:xfrm>
        </p:spPr>
        <p:txBody>
          <a:bodyPr/>
          <a:lstStyle/>
          <a:p>
            <a:r>
              <a:rPr lang="en-US" dirty="0">
                <a:solidFill>
                  <a:schemeClr val="tx2"/>
                </a:solidFill>
              </a:rPr>
              <a:t>4</a:t>
            </a:r>
          </a:p>
        </p:txBody>
      </p:sp>
    </p:spTree>
    <p:extLst>
      <p:ext uri="{BB962C8B-B14F-4D97-AF65-F5344CB8AC3E}">
        <p14:creationId xmlns:p14="http://schemas.microsoft.com/office/powerpoint/2010/main" val="182045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2"/>
          <p:cNvGraphicFramePr>
            <a:graphicFrameLocks noGrp="1"/>
          </p:cNvGraphicFramePr>
          <p:nvPr>
            <p:extLst>
              <p:ext uri="{D42A27DB-BD31-4B8C-83A1-F6EECF244321}">
                <p14:modId xmlns:p14="http://schemas.microsoft.com/office/powerpoint/2010/main" val="2618814819"/>
              </p:ext>
            </p:extLst>
          </p:nvPr>
        </p:nvGraphicFramePr>
        <p:xfrm>
          <a:off x="1079064" y="1930411"/>
          <a:ext cx="7815611" cy="4418625"/>
        </p:xfrm>
        <a:graphic>
          <a:graphicData uri="http://schemas.openxmlformats.org/drawingml/2006/table">
            <a:tbl>
              <a:tblPr/>
              <a:tblGrid>
                <a:gridCol w="3475623">
                  <a:extLst>
                    <a:ext uri="{9D8B030D-6E8A-4147-A177-3AD203B41FA5}">
                      <a16:colId xmlns:a16="http://schemas.microsoft.com/office/drawing/2014/main" val="20000"/>
                    </a:ext>
                  </a:extLst>
                </a:gridCol>
                <a:gridCol w="4339988">
                  <a:extLst>
                    <a:ext uri="{9D8B030D-6E8A-4147-A177-3AD203B41FA5}">
                      <a16:colId xmlns:a16="http://schemas.microsoft.com/office/drawing/2014/main" val="20001"/>
                    </a:ext>
                  </a:extLst>
                </a:gridCol>
              </a:tblGrid>
              <a:tr h="379394">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lang="es-ES" sz="1800" b="1" kern="1200" dirty="0">
                        <a:solidFill>
                          <a:schemeClr val="tx2"/>
                        </a:solidFill>
                        <a:latin typeface="Helvetica" pitchFamily="2" charset="0"/>
                        <a:ea typeface="Helvetica" pitchFamily="2" charset="0"/>
                        <a:cs typeface="Helvetica" pitchFamily="2"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lang="es-ES" sz="1800" b="1" kern="1200" dirty="0">
                        <a:solidFill>
                          <a:schemeClr val="tx2"/>
                        </a:solidFill>
                        <a:latin typeface="Helvetica" pitchFamily="2" charset="0"/>
                        <a:ea typeface="Helvetica" pitchFamily="2" charset="0"/>
                        <a:cs typeface="Helvetica" pitchFamily="2" charset="0"/>
                      </a:endParaRP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0392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1" i="0" u="none" strike="noStrike" cap="none" normalizeH="0" baseline="0" dirty="0">
                          <a:ln>
                            <a:noFill/>
                          </a:ln>
                          <a:solidFill>
                            <a:schemeClr val="tx1"/>
                          </a:solidFill>
                          <a:effectLst/>
                          <a:latin typeface="Verdana" pitchFamily="34" charset="0"/>
                        </a:rPr>
                        <a:t>                    </a:t>
                      </a:r>
                      <a:r>
                        <a:rPr lang="es-ES_tradnl" sz="1600" b="0" kern="1200" dirty="0">
                          <a:solidFill>
                            <a:schemeClr val="tx2"/>
                          </a:solidFill>
                          <a:latin typeface="Helvetica" pitchFamily="2" charset="0"/>
                          <a:ea typeface="Helvetica" pitchFamily="2" charset="0"/>
                          <a:cs typeface="Helvetica" pitchFamily="2" charset="0"/>
                        </a:rPr>
                        <a:t>Terremoto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4D4D4D"/>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4D4D4D"/>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4D4D4D"/>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4D4D4D"/>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4D4D4D"/>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1" i="0" u="none" strike="noStrike" cap="none" normalizeH="0" baseline="0" dirty="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1" i="0" u="none" strike="noStrike" cap="none" normalizeH="0" baseline="0" dirty="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1" i="0" u="none" strike="noStrike" cap="none" normalizeH="0" baseline="0" dirty="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_tradnl" sz="1600" b="0" kern="1200" dirty="0">
                          <a:solidFill>
                            <a:schemeClr val="tx2"/>
                          </a:solidFill>
                          <a:latin typeface="Helvetica" pitchFamily="2" charset="0"/>
                          <a:ea typeface="Helvetica" pitchFamily="2" charset="0"/>
                          <a:cs typeface="Helvetica" pitchFamily="2" charset="0"/>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rgbClr val="002060"/>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2060"/>
                          </a:solidFill>
                          <a:effectLst/>
                          <a:latin typeface="Helvetica" pitchFamily="2" charset="0"/>
                        </a:rPr>
                        <a:t>Zona 1 y 2: 2% de la pérdida con mínimo de $1,000.00 M.N. y coaseguro del 10%</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2060"/>
                          </a:solidFill>
                          <a:effectLst/>
                          <a:latin typeface="Helvetica" pitchFamily="2" charset="0"/>
                        </a:rPr>
                        <a:t>Zona 3: 3% de la Suma Asegurada del Edificio y/o Sus Contenidos con mínimo de     $ 1,000 M.N. y Coaseguro del  20%</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rgbClr val="002060"/>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rgbClr val="002060"/>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rgbClr val="002060"/>
                        </a:solidFill>
                        <a:effectLst/>
                        <a:latin typeface="Helvetica" pitchFamily="2" charset="0"/>
                      </a:endParaRP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 name="Picture 1081"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238" y="3144294"/>
            <a:ext cx="2929960" cy="12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ítulo 1"/>
          <p:cNvSpPr>
            <a:spLocks noGrp="1"/>
          </p:cNvSpPr>
          <p:nvPr>
            <p:ph type="title"/>
          </p:nvPr>
        </p:nvSpPr>
        <p:spPr>
          <a:xfrm>
            <a:off x="1058169" y="238665"/>
            <a:ext cx="8064896" cy="469689"/>
          </a:xfrm>
        </p:spPr>
        <p:txBody>
          <a:bodyPr>
            <a:noAutofit/>
          </a:bodyPr>
          <a:lstStyle/>
          <a:p>
            <a:r>
              <a:rPr lang="es-ES" sz="2800" dirty="0">
                <a:solidFill>
                  <a:schemeClr val="tx2"/>
                </a:solidFill>
              </a:rPr>
              <a:t>Seguro de Casa Habitación</a:t>
            </a:r>
          </a:p>
        </p:txBody>
      </p:sp>
      <p:sp>
        <p:nvSpPr>
          <p:cNvPr id="23" name="Rectángulo 22"/>
          <p:cNvSpPr/>
          <p:nvPr/>
        </p:nvSpPr>
        <p:spPr>
          <a:xfrm>
            <a:off x="2171507" y="1741658"/>
            <a:ext cx="128753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Cobertura</a:t>
            </a:r>
            <a:endParaRPr lang="es-ES" b="1" dirty="0">
              <a:solidFill>
                <a:schemeClr val="tx2"/>
              </a:solidFill>
              <a:latin typeface="Helvetica" pitchFamily="2" charset="0"/>
              <a:ea typeface="Helvetica" pitchFamily="2" charset="0"/>
              <a:cs typeface="Helvetica" pitchFamily="2" charset="0"/>
            </a:endParaRPr>
          </a:p>
        </p:txBody>
      </p:sp>
      <p:sp>
        <p:nvSpPr>
          <p:cNvPr id="24" name="Rectángulo 23"/>
          <p:cNvSpPr/>
          <p:nvPr/>
        </p:nvSpPr>
        <p:spPr>
          <a:xfrm>
            <a:off x="6024749" y="1741658"/>
            <a:ext cx="141577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Deducibles</a:t>
            </a:r>
            <a:endParaRPr lang="es-ES" b="1" dirty="0">
              <a:solidFill>
                <a:schemeClr val="tx2"/>
              </a:solidFill>
              <a:latin typeface="Helvetica" pitchFamily="2" charset="0"/>
              <a:ea typeface="Helvetica" pitchFamily="2" charset="0"/>
              <a:cs typeface="Helvetica" pitchFamily="2" charset="0"/>
            </a:endParaRPr>
          </a:p>
        </p:txBody>
      </p:sp>
      <p:sp>
        <p:nvSpPr>
          <p:cNvPr id="25" name="4 Marcador de número de diapositiva"/>
          <p:cNvSpPr>
            <a:spLocks noGrp="1"/>
          </p:cNvSpPr>
          <p:nvPr>
            <p:ph type="sldNum" sz="quarter" idx="12"/>
          </p:nvPr>
        </p:nvSpPr>
        <p:spPr>
          <a:xfrm>
            <a:off x="107828" y="6363032"/>
            <a:ext cx="599321" cy="365125"/>
          </a:xfrm>
        </p:spPr>
        <p:txBody>
          <a:bodyPr/>
          <a:lstStyle/>
          <a:p>
            <a:r>
              <a:rPr lang="en-US" dirty="0">
                <a:solidFill>
                  <a:schemeClr val="tx2"/>
                </a:solidFill>
              </a:rPr>
              <a:t>5</a:t>
            </a:r>
          </a:p>
        </p:txBody>
      </p:sp>
      <p:sp>
        <p:nvSpPr>
          <p:cNvPr id="26" name="Marcador de texto 3"/>
          <p:cNvSpPr txBox="1">
            <a:spLocks/>
          </p:cNvSpPr>
          <p:nvPr/>
        </p:nvSpPr>
        <p:spPr>
          <a:xfrm>
            <a:off x="2534638" y="933517"/>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Cubiertos y Deducibles</a:t>
            </a:r>
          </a:p>
        </p:txBody>
      </p:sp>
    </p:spTree>
    <p:extLst>
      <p:ext uri="{BB962C8B-B14F-4D97-AF65-F5344CB8AC3E}">
        <p14:creationId xmlns:p14="http://schemas.microsoft.com/office/powerpoint/2010/main" val="284500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2"/>
          <p:cNvGraphicFramePr>
            <a:graphicFrameLocks noGrp="1"/>
          </p:cNvGraphicFramePr>
          <p:nvPr>
            <p:extLst>
              <p:ext uri="{D42A27DB-BD31-4B8C-83A1-F6EECF244321}">
                <p14:modId xmlns:p14="http://schemas.microsoft.com/office/powerpoint/2010/main" val="3973007865"/>
              </p:ext>
            </p:extLst>
          </p:nvPr>
        </p:nvGraphicFramePr>
        <p:xfrm>
          <a:off x="707149" y="1707365"/>
          <a:ext cx="8635392" cy="4480566"/>
        </p:xfrm>
        <a:graphic>
          <a:graphicData uri="http://schemas.openxmlformats.org/drawingml/2006/table">
            <a:tbl>
              <a:tblPr/>
              <a:tblGrid>
                <a:gridCol w="3565538">
                  <a:extLst>
                    <a:ext uri="{9D8B030D-6E8A-4147-A177-3AD203B41FA5}">
                      <a16:colId xmlns:a16="http://schemas.microsoft.com/office/drawing/2014/main" val="20000"/>
                    </a:ext>
                  </a:extLst>
                </a:gridCol>
                <a:gridCol w="5069854">
                  <a:extLst>
                    <a:ext uri="{9D8B030D-6E8A-4147-A177-3AD203B41FA5}">
                      <a16:colId xmlns:a16="http://schemas.microsoft.com/office/drawing/2014/main" val="20001"/>
                    </a:ext>
                  </a:extLst>
                </a:gridCol>
              </a:tblGrid>
              <a:tr h="40392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1" i="0" u="none" strike="noStrike" cap="none" normalizeH="0" baseline="0" dirty="0">
                          <a:ln>
                            <a:noFill/>
                          </a:ln>
                          <a:solidFill>
                            <a:schemeClr val="tx1"/>
                          </a:solidFill>
                          <a:effectLst/>
                          <a:latin typeface="Verdana"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1" i="0" u="none" strike="noStrike" kern="1200" cap="none" normalizeH="0" baseline="0" dirty="0">
                        <a:ln>
                          <a:noFill/>
                        </a:ln>
                        <a:solidFill>
                          <a:schemeClr val="tx1"/>
                        </a:solidFill>
                        <a:effectLst/>
                        <a:latin typeface="Verdana" pitchFamily="34" charset="0"/>
                        <a:ea typeface="Helvetica" pitchFamily="2" charset="0"/>
                        <a:cs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_tradnl" sz="1600" b="0" kern="1200" dirty="0">
                          <a:solidFill>
                            <a:schemeClr val="tx2"/>
                          </a:solidFill>
                          <a:latin typeface="Helvetica" pitchFamily="2" charset="0"/>
                          <a:ea typeface="Helvetica" pitchFamily="2" charset="0"/>
                          <a:cs typeface="Helvetica" pitchFamily="2" charset="0"/>
                        </a:rPr>
                        <a:t>     Riesgos </a:t>
                      </a:r>
                      <a:r>
                        <a:rPr lang="es-ES_tradnl" sz="1600" b="0" kern="1200" dirty="0" err="1">
                          <a:solidFill>
                            <a:schemeClr val="tx2"/>
                          </a:solidFill>
                          <a:latin typeface="Helvetica" pitchFamily="2" charset="0"/>
                          <a:ea typeface="Helvetica" pitchFamily="2" charset="0"/>
                          <a:cs typeface="Helvetica" pitchFamily="2" charset="0"/>
                        </a:rPr>
                        <a:t>Hidrometeorológicos</a:t>
                      </a:r>
                      <a:endParaRPr kumimoji="0" lang="es-ES_tradnl" sz="1600" b="0" i="0" u="none" strike="noStrike" cap="none" normalizeH="0" baseline="0" dirty="0">
                        <a:ln>
                          <a:noFill/>
                        </a:ln>
                        <a:solidFill>
                          <a:srgbClr val="4D4D4D"/>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4D4D4D"/>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4D4D4D"/>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4D4D4D"/>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4D4D4D"/>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1" i="0" u="none" strike="noStrike" cap="none" normalizeH="0" baseline="0" dirty="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1" i="0" u="none" strike="noStrike" cap="none" normalizeH="0" baseline="0" dirty="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1" i="0" u="none" strike="noStrike" cap="none" normalizeH="0" baseline="0" dirty="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_tradnl" sz="1600" b="0" kern="1200" dirty="0">
                          <a:solidFill>
                            <a:schemeClr val="tx2"/>
                          </a:solidFill>
                          <a:latin typeface="Helvetica" pitchFamily="2" charset="0"/>
                          <a:ea typeface="Helvetica" pitchFamily="2" charset="0"/>
                          <a:cs typeface="Helvetica"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s-ES_tradnl" sz="1600" b="0" kern="1200" dirty="0">
                          <a:solidFill>
                            <a:schemeClr val="tx2"/>
                          </a:solidFill>
                          <a:latin typeface="Helvetica" pitchFamily="2" charset="0"/>
                          <a:ea typeface="Helvetica" pitchFamily="2" charset="0"/>
                          <a:cs typeface="Helvetica"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600" b="0" kern="1200" dirty="0">
                        <a:solidFill>
                          <a:schemeClr val="tx2"/>
                        </a:solidFill>
                        <a:latin typeface="Helvetica" pitchFamily="2" charset="0"/>
                        <a:ea typeface="Helvetica" pitchFamily="2" charset="0"/>
                        <a:cs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600" b="0" kern="1200" dirty="0">
                        <a:solidFill>
                          <a:schemeClr val="tx2"/>
                        </a:solidFill>
                        <a:latin typeface="Helvetica" pitchFamily="2" charset="0"/>
                        <a:ea typeface="Helvetica" pitchFamily="2" charset="0"/>
                        <a:cs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600" b="0" kern="1200" dirty="0">
                        <a:solidFill>
                          <a:schemeClr val="tx2"/>
                        </a:solidFill>
                        <a:latin typeface="Helvetica" pitchFamily="2" charset="0"/>
                        <a:ea typeface="Helvetica" pitchFamily="2" charset="0"/>
                        <a:cs typeface="Helvetica" pitchFamily="2"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2060"/>
                          </a:solidFill>
                          <a:effectLst/>
                          <a:latin typeface="Helvetica" pitchFamily="2" charset="0"/>
                        </a:rPr>
                        <a:t>1% de la pérdida con mínimo de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2060"/>
                          </a:solidFill>
                          <a:effectLst/>
                          <a:latin typeface="Helvetica" pitchFamily="2" charset="0"/>
                        </a:rPr>
                        <a:t>$1,000 M.N. y coaseguro del 10%</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rgbClr val="002060"/>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es-ES_tradnl" sz="1600" b="1" kern="1200" dirty="0" err="1">
                          <a:solidFill>
                            <a:schemeClr val="tx2"/>
                          </a:solidFill>
                          <a:latin typeface="Helvetica" pitchFamily="2" charset="0"/>
                          <a:ea typeface="Helvetica" pitchFamily="2" charset="0"/>
                          <a:cs typeface="Helvetica" pitchFamily="2" charset="0"/>
                        </a:rPr>
                        <a:t>Sublímites</a:t>
                      </a:r>
                      <a:r>
                        <a:rPr lang="es-ES_tradnl" sz="1600" b="1" kern="1200" baseline="0" dirty="0">
                          <a:solidFill>
                            <a:schemeClr val="tx2"/>
                          </a:solidFill>
                          <a:latin typeface="Helvetica" pitchFamily="2" charset="0"/>
                          <a:ea typeface="Helvetica" pitchFamily="2" charset="0"/>
                          <a:cs typeface="Helvetica" pitchFamily="2" charset="0"/>
                        </a:rPr>
                        <a:t> No Adicionales</a:t>
                      </a:r>
                      <a:endParaRPr lang="es-ES_tradnl" sz="1600" b="1"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MX" sz="1600" b="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MX" sz="1600" b="0" kern="1200" dirty="0">
                          <a:solidFill>
                            <a:schemeClr val="tx2"/>
                          </a:solidFill>
                          <a:latin typeface="Helvetica" pitchFamily="2" charset="0"/>
                          <a:ea typeface="Helvetica" pitchFamily="2" charset="0"/>
                          <a:cs typeface="Helvetica" pitchFamily="2" charset="0"/>
                        </a:rPr>
                        <a:t>Dentro de la cobertura de fenómenos </a:t>
                      </a:r>
                      <a:r>
                        <a:rPr lang="es-MX" sz="1600" b="0" kern="1200" dirty="0" err="1">
                          <a:solidFill>
                            <a:schemeClr val="tx2"/>
                          </a:solidFill>
                          <a:latin typeface="Helvetica" pitchFamily="2" charset="0"/>
                          <a:ea typeface="Helvetica" pitchFamily="2" charset="0"/>
                          <a:cs typeface="Helvetica" pitchFamily="2" charset="0"/>
                        </a:rPr>
                        <a:t>hidrometeorológicos</a:t>
                      </a:r>
                      <a:r>
                        <a:rPr lang="es-MX" sz="1600" b="0" kern="1200" dirty="0">
                          <a:solidFill>
                            <a:schemeClr val="tx2"/>
                          </a:solidFill>
                          <a:latin typeface="Helvetica" pitchFamily="2" charset="0"/>
                          <a:ea typeface="Helvetica" pitchFamily="2" charset="0"/>
                          <a:cs typeface="Helvetica" pitchFamily="2" charset="0"/>
                        </a:rPr>
                        <a:t> y hasta un </a:t>
                      </a:r>
                      <a:r>
                        <a:rPr lang="es-MX" sz="1600" b="0" kern="1200" dirty="0" err="1">
                          <a:solidFill>
                            <a:schemeClr val="tx2"/>
                          </a:solidFill>
                          <a:latin typeface="Helvetica" pitchFamily="2" charset="0"/>
                          <a:ea typeface="Helvetica" pitchFamily="2" charset="0"/>
                          <a:cs typeface="Helvetica" pitchFamily="2" charset="0"/>
                        </a:rPr>
                        <a:t>sublímite</a:t>
                      </a:r>
                      <a:r>
                        <a:rPr lang="es-MX" sz="1600" b="0" kern="1200" dirty="0">
                          <a:solidFill>
                            <a:schemeClr val="tx2"/>
                          </a:solidFill>
                          <a:latin typeface="Helvetica" pitchFamily="2" charset="0"/>
                          <a:ea typeface="Helvetica" pitchFamily="2" charset="0"/>
                          <a:cs typeface="Helvetica" pitchFamily="2" charset="0"/>
                        </a:rPr>
                        <a:t> del 6% considerando el valor de  contenidos, se ampara la sección de bienes bajo convenio expreso y que en adición a los bienes mencionados en el endoso correspondiente se ampara:</a:t>
                      </a:r>
                    </a:p>
                    <a:p>
                      <a:pPr marL="0" marR="0" lvl="0" indent="0" algn="just" defTabSz="914400" rtl="0" eaLnBrk="0" fontAlgn="base" latinLnBrk="0" hangingPunct="0">
                        <a:lnSpc>
                          <a:spcPct val="100000"/>
                        </a:lnSpc>
                        <a:spcBef>
                          <a:spcPct val="0"/>
                        </a:spcBef>
                        <a:spcAft>
                          <a:spcPct val="0"/>
                        </a:spcAft>
                        <a:buClrTx/>
                        <a:buSzTx/>
                        <a:buFontTx/>
                        <a:buNone/>
                        <a:tabLst/>
                      </a:pPr>
                      <a:r>
                        <a:rPr lang="es-MX" sz="1600" b="0" kern="1200" dirty="0">
                          <a:solidFill>
                            <a:schemeClr val="tx2"/>
                          </a:solidFill>
                          <a:latin typeface="Helvetica" pitchFamily="2" charset="0"/>
                          <a:ea typeface="Helvetica" pitchFamily="2" charset="0"/>
                          <a:cs typeface="Helvetica" pitchFamily="2" charset="0"/>
                        </a:rPr>
                        <a:t>jardinería, macetas, ornamentos, contenidos en edificios que</a:t>
                      </a:r>
                    </a:p>
                    <a:p>
                      <a:pPr marL="0" marR="0" lvl="0" indent="0" algn="just" defTabSz="914400" rtl="0" eaLnBrk="0" fontAlgn="base" latinLnBrk="0" hangingPunct="0">
                        <a:lnSpc>
                          <a:spcPct val="100000"/>
                        </a:lnSpc>
                        <a:spcBef>
                          <a:spcPct val="0"/>
                        </a:spcBef>
                        <a:spcAft>
                          <a:spcPct val="0"/>
                        </a:spcAft>
                        <a:buClrTx/>
                        <a:buSzTx/>
                        <a:buFontTx/>
                        <a:buNone/>
                        <a:tabLst/>
                      </a:pPr>
                      <a:r>
                        <a:rPr lang="es-MX" sz="1600" b="0" kern="1200" dirty="0">
                          <a:solidFill>
                            <a:schemeClr val="tx2"/>
                          </a:solidFill>
                          <a:latin typeface="Helvetica" pitchFamily="2" charset="0"/>
                          <a:ea typeface="Helvetica" pitchFamily="2" charset="0"/>
                          <a:cs typeface="Helvetica" pitchFamily="2" charset="0"/>
                        </a:rPr>
                        <a:t>carezcan total o parcialmente de muros, que por disposición de diseño o de fábrica deban mantener dicha carencia de muros con máximo de $ 100,000 M.N.</a:t>
                      </a:r>
                      <a:endParaRPr lang="es-ES_tradnl" sz="1600" b="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rgbClr val="002060"/>
                        </a:solidFill>
                        <a:effectLst/>
                        <a:latin typeface="Helvetica" pitchFamily="2" charset="0"/>
                      </a:endParaRP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 name="Picture 1089"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217" y="3180870"/>
            <a:ext cx="2336750" cy="15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ítulo 1"/>
          <p:cNvSpPr>
            <a:spLocks noGrp="1"/>
          </p:cNvSpPr>
          <p:nvPr>
            <p:ph type="title"/>
          </p:nvPr>
        </p:nvSpPr>
        <p:spPr>
          <a:xfrm>
            <a:off x="1058169" y="238665"/>
            <a:ext cx="8064896" cy="469689"/>
          </a:xfrm>
        </p:spPr>
        <p:txBody>
          <a:bodyPr>
            <a:noAutofit/>
          </a:bodyPr>
          <a:lstStyle/>
          <a:p>
            <a:r>
              <a:rPr lang="es-ES" sz="2800" dirty="0">
                <a:solidFill>
                  <a:schemeClr val="tx2"/>
                </a:solidFill>
              </a:rPr>
              <a:t>Seguro de Casa Habitación</a:t>
            </a:r>
          </a:p>
        </p:txBody>
      </p:sp>
      <p:sp>
        <p:nvSpPr>
          <p:cNvPr id="23" name="Rectángulo 22"/>
          <p:cNvSpPr/>
          <p:nvPr/>
        </p:nvSpPr>
        <p:spPr>
          <a:xfrm>
            <a:off x="2171507" y="1295901"/>
            <a:ext cx="128753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Cobertura</a:t>
            </a:r>
            <a:endParaRPr lang="es-ES" b="1" dirty="0">
              <a:solidFill>
                <a:schemeClr val="tx2"/>
              </a:solidFill>
              <a:latin typeface="Helvetica" pitchFamily="2" charset="0"/>
              <a:ea typeface="Helvetica" pitchFamily="2" charset="0"/>
              <a:cs typeface="Helvetica" pitchFamily="2" charset="0"/>
            </a:endParaRPr>
          </a:p>
        </p:txBody>
      </p:sp>
      <p:sp>
        <p:nvSpPr>
          <p:cNvPr id="24" name="Rectángulo 23"/>
          <p:cNvSpPr/>
          <p:nvPr/>
        </p:nvSpPr>
        <p:spPr>
          <a:xfrm>
            <a:off x="6024749" y="1300199"/>
            <a:ext cx="141577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Deducibles</a:t>
            </a:r>
            <a:endParaRPr lang="es-ES" b="1" dirty="0">
              <a:solidFill>
                <a:schemeClr val="tx2"/>
              </a:solidFill>
              <a:latin typeface="Helvetica" pitchFamily="2" charset="0"/>
              <a:ea typeface="Helvetica" pitchFamily="2" charset="0"/>
              <a:cs typeface="Helvetica" pitchFamily="2" charset="0"/>
            </a:endParaRPr>
          </a:p>
        </p:txBody>
      </p:sp>
      <p:sp>
        <p:nvSpPr>
          <p:cNvPr id="25" name="4 Marcador de número de diapositiva"/>
          <p:cNvSpPr>
            <a:spLocks noGrp="1"/>
          </p:cNvSpPr>
          <p:nvPr>
            <p:ph type="sldNum" sz="quarter" idx="12"/>
          </p:nvPr>
        </p:nvSpPr>
        <p:spPr>
          <a:xfrm>
            <a:off x="107828" y="6363032"/>
            <a:ext cx="599321" cy="365125"/>
          </a:xfrm>
        </p:spPr>
        <p:txBody>
          <a:bodyPr/>
          <a:lstStyle/>
          <a:p>
            <a:r>
              <a:rPr lang="en-US" dirty="0">
                <a:solidFill>
                  <a:schemeClr val="tx2"/>
                </a:solidFill>
              </a:rPr>
              <a:t>5</a:t>
            </a:r>
          </a:p>
        </p:txBody>
      </p:sp>
      <p:sp>
        <p:nvSpPr>
          <p:cNvPr id="26" name="Marcador de texto 3"/>
          <p:cNvSpPr txBox="1">
            <a:spLocks/>
          </p:cNvSpPr>
          <p:nvPr/>
        </p:nvSpPr>
        <p:spPr>
          <a:xfrm>
            <a:off x="2500669" y="679596"/>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Cubiertos y Deducibles</a:t>
            </a:r>
          </a:p>
        </p:txBody>
      </p:sp>
    </p:spTree>
    <p:extLst>
      <p:ext uri="{BB962C8B-B14F-4D97-AF65-F5344CB8AC3E}">
        <p14:creationId xmlns:p14="http://schemas.microsoft.com/office/powerpoint/2010/main" val="10086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7</a:t>
            </a:fld>
            <a:endParaRPr lang="en-US" dirty="0">
              <a:solidFill>
                <a:schemeClr val="tx2"/>
              </a:solidFill>
            </a:endParaRPr>
          </a:p>
        </p:txBody>
      </p:sp>
      <p:sp>
        <p:nvSpPr>
          <p:cNvPr id="3" name="Título 1"/>
          <p:cNvSpPr>
            <a:spLocks noGrp="1"/>
          </p:cNvSpPr>
          <p:nvPr>
            <p:ph type="title"/>
          </p:nvPr>
        </p:nvSpPr>
        <p:spPr>
          <a:xfrm>
            <a:off x="987624" y="148129"/>
            <a:ext cx="8064896" cy="469689"/>
          </a:xfrm>
        </p:spPr>
        <p:txBody>
          <a:bodyPr>
            <a:noAutofit/>
          </a:bodyPr>
          <a:lstStyle/>
          <a:p>
            <a:r>
              <a:rPr lang="es-ES" sz="2800" dirty="0">
                <a:solidFill>
                  <a:schemeClr val="tx2"/>
                </a:solidFill>
              </a:rPr>
              <a:t>Seguro de Casa Habitación</a:t>
            </a:r>
          </a:p>
        </p:txBody>
      </p:sp>
      <p:graphicFrame>
        <p:nvGraphicFramePr>
          <p:cNvPr id="6" name="Group 9"/>
          <p:cNvGraphicFramePr>
            <a:graphicFrameLocks noGrp="1"/>
          </p:cNvGraphicFramePr>
          <p:nvPr>
            <p:extLst>
              <p:ext uri="{D42A27DB-BD31-4B8C-83A1-F6EECF244321}">
                <p14:modId xmlns:p14="http://schemas.microsoft.com/office/powerpoint/2010/main" val="1854123903"/>
              </p:ext>
            </p:extLst>
          </p:nvPr>
        </p:nvGraphicFramePr>
        <p:xfrm>
          <a:off x="837065" y="2071831"/>
          <a:ext cx="8686800" cy="3834386"/>
        </p:xfrm>
        <a:graphic>
          <a:graphicData uri="http://schemas.openxmlformats.org/drawingml/2006/table">
            <a:tbl>
              <a:tblPr/>
              <a:tblGrid>
                <a:gridCol w="4724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383333">
                <a:tc>
                  <a:txBody>
                    <a:bodyPr/>
                    <a:lstStyle/>
                    <a:p>
                      <a:pPr marL="0" marR="0" lvl="0" indent="0" algn="just" defTabSz="914400" rtl="0" eaLnBrk="0" fontAlgn="base" latinLnBrk="0" hangingPunct="0">
                        <a:lnSpc>
                          <a:spcPct val="100000"/>
                        </a:lnSpc>
                        <a:spcBef>
                          <a:spcPct val="50000"/>
                        </a:spcBef>
                        <a:spcAft>
                          <a:spcPct val="0"/>
                        </a:spcAft>
                        <a:buClrTx/>
                        <a:buSzTx/>
                        <a:buFontTx/>
                        <a:buNone/>
                        <a:tabLst/>
                      </a:pPr>
                      <a:r>
                        <a:rPr lang="es-ES_tradnl" sz="1600" b="1" kern="1200" dirty="0">
                          <a:solidFill>
                            <a:schemeClr val="tx2"/>
                          </a:solidFill>
                          <a:latin typeface="Helvetica" pitchFamily="2" charset="0"/>
                          <a:ea typeface="Helvetica" pitchFamily="2" charset="0"/>
                          <a:cs typeface="Helvetica" pitchFamily="2" charset="0"/>
                        </a:rPr>
                        <a:t>Remoción de escombros.- </a:t>
                      </a:r>
                      <a:r>
                        <a:rPr lang="es-ES_tradnl" sz="1600" kern="1200" dirty="0">
                          <a:solidFill>
                            <a:schemeClr val="tx2"/>
                          </a:solidFill>
                          <a:latin typeface="Helvetica" pitchFamily="2" charset="0"/>
                          <a:ea typeface="Helvetica" pitchFamily="2" charset="0"/>
                          <a:cs typeface="Helvetica" pitchFamily="2" charset="0"/>
                        </a:rPr>
                        <a:t>Demoliciones, limpieza o acarreos.</a:t>
                      </a:r>
                    </a:p>
                    <a:p>
                      <a:pPr marL="0" marR="0" lvl="1" indent="0" algn="just" defTabSz="914400" rtl="0" eaLnBrk="0" fontAlgn="base" latinLnBrk="0" hangingPunct="0">
                        <a:lnSpc>
                          <a:spcPct val="100000"/>
                        </a:lnSpc>
                        <a:spcBef>
                          <a:spcPct val="0"/>
                        </a:spcBef>
                        <a:spcAft>
                          <a:spcPct val="0"/>
                        </a:spcAft>
                        <a:buClrTx/>
                        <a:buSzTx/>
                        <a:buFontTx/>
                        <a:buChar char="-"/>
                        <a:tabLst/>
                      </a:pPr>
                      <a:endParaRPr kumimoji="0" lang="es-ES_tradnl" sz="1400" b="0" i="0" u="none" strike="noStrike" cap="none" normalizeH="0" baseline="0" dirty="0">
                        <a:ln>
                          <a:noFill/>
                        </a:ln>
                        <a:solidFill>
                          <a:schemeClr val="tx1"/>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a:ln>
                            <a:noFill/>
                          </a:ln>
                          <a:solidFill>
                            <a:srgbClr val="4D4D4D"/>
                          </a:solidFill>
                          <a:effectLst/>
                          <a:latin typeface="Helvetica" pitchFamily="2" charset="0"/>
                        </a:rPr>
                        <a:t> </a:t>
                      </a:r>
                      <a:r>
                        <a:rPr lang="es-ES_tradnl" sz="1600" b="1" kern="1200" dirty="0">
                          <a:solidFill>
                            <a:schemeClr val="tx2"/>
                          </a:solidFill>
                          <a:latin typeface="Helvetica" pitchFamily="2" charset="0"/>
                          <a:ea typeface="Helvetica" pitchFamily="2" charset="0"/>
                          <a:cs typeface="Helvetica" pitchFamily="2" charset="0"/>
                        </a:rPr>
                        <a:t>Gastos Extraordinarios.- </a:t>
                      </a:r>
                      <a:r>
                        <a:rPr lang="es-ES_tradnl" sz="1600" kern="1200" dirty="0">
                          <a:solidFill>
                            <a:schemeClr val="tx2"/>
                          </a:solidFill>
                          <a:latin typeface="Helvetica" pitchFamily="2" charset="0"/>
                          <a:ea typeface="Helvetica" pitchFamily="2" charset="0"/>
                          <a:cs typeface="Helvetica" pitchFamily="2" charset="0"/>
                        </a:rPr>
                        <a:t>Renta de casa ó casa de huéspedes, hotel, Gastos de mudanza, etc.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a:ln>
                          <a:noFill/>
                        </a:ln>
                        <a:solidFill>
                          <a:srgbClr val="4D4D4D"/>
                        </a:solidFill>
                        <a:effectLst/>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a:ln>
                          <a:noFill/>
                        </a:ln>
                        <a:solidFill>
                          <a:srgbClr val="4D4D4D"/>
                        </a:solidFill>
                        <a:effectLst/>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a:ln>
                          <a:noFill/>
                        </a:ln>
                        <a:solidFill>
                          <a:srgbClr val="4D4D4D"/>
                        </a:solidFill>
                        <a:effectLst/>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a:ln>
                          <a:noFill/>
                        </a:ln>
                        <a:solidFill>
                          <a:srgbClr val="4D4D4D"/>
                        </a:solidFill>
                        <a:effectLst/>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a:ln>
                          <a:noFill/>
                        </a:ln>
                        <a:solidFill>
                          <a:srgbClr val="4D4D4D"/>
                        </a:solidFill>
                        <a:effectLst/>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a:ln>
                          <a:noFill/>
                        </a:ln>
                        <a:solidFill>
                          <a:srgbClr val="4D4D4D"/>
                        </a:solidFill>
                        <a:effectLst/>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a:ln>
                          <a:noFill/>
                        </a:ln>
                        <a:solidFill>
                          <a:srgbClr val="4D4D4D"/>
                        </a:solidFill>
                        <a:effectLst/>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a:ln>
                          <a:noFill/>
                        </a:ln>
                        <a:solidFill>
                          <a:srgbClr val="4D4D4D"/>
                        </a:solidFill>
                        <a:effectLst/>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1" i="0" u="none" strike="noStrike" cap="none" normalizeH="0" baseline="0" dirty="0">
                          <a:ln>
                            <a:noFill/>
                          </a:ln>
                          <a:solidFill>
                            <a:srgbClr val="002060"/>
                          </a:solidFill>
                          <a:effectLst/>
                          <a:latin typeface="Helvetica" pitchFamily="2" charset="0"/>
                        </a:rPr>
                        <a:t>Bienes bajo convenio expreso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002060"/>
                          </a:solidFill>
                          <a:effectLst/>
                          <a:latin typeface="Helvetica" pitchFamily="2" charset="0"/>
                        </a:rPr>
                        <a:t>para Fenómenos </a:t>
                      </a:r>
                      <a:r>
                        <a:rPr kumimoji="0" lang="es-ES_tradnl" sz="1600" b="0" i="0" u="none" strike="noStrike" cap="none" normalizeH="0" baseline="0" dirty="0" err="1">
                          <a:ln>
                            <a:noFill/>
                          </a:ln>
                          <a:solidFill>
                            <a:srgbClr val="002060"/>
                          </a:solidFill>
                          <a:effectLst/>
                          <a:latin typeface="Helvetica" pitchFamily="2" charset="0"/>
                        </a:rPr>
                        <a:t>Hidrometeorológicos</a:t>
                      </a:r>
                      <a:r>
                        <a:rPr kumimoji="0" lang="es-ES_tradnl" sz="1600" b="0" i="0" u="none" strike="noStrike" cap="none" normalizeH="0" baseline="0" dirty="0">
                          <a:ln>
                            <a:noFill/>
                          </a:ln>
                          <a:solidFill>
                            <a:srgbClr val="002060"/>
                          </a:solidFill>
                          <a:effectLst/>
                          <a:latin typeface="Helvetica" pitchFamily="2" charset="0"/>
                        </a:rPr>
                        <a:t> </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lang="es-ES_tradnl" sz="1600" b="1" kern="1200" dirty="0">
                          <a:solidFill>
                            <a:schemeClr val="tx2"/>
                          </a:solidFill>
                          <a:latin typeface="Helvetica" pitchFamily="2" charset="0"/>
                          <a:ea typeface="Helvetica" pitchFamily="2" charset="0"/>
                          <a:cs typeface="Helvetica" pitchFamily="2" charset="0"/>
                        </a:rPr>
                        <a:t>Sin Deducible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4D4D4D"/>
                        </a:solidFill>
                        <a:effectLst/>
                        <a:latin typeface="Helvetica"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1600" b="1" i="0" u="none" strike="noStrike" cap="none" normalizeH="0" baseline="0" dirty="0">
                        <a:ln>
                          <a:noFill/>
                        </a:ln>
                        <a:solidFill>
                          <a:srgbClr val="4D4D4D"/>
                        </a:solidFill>
                        <a:effectLst/>
                        <a:latin typeface="Helvetica" pitchFamily="2"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lang="es-ES_tradnl" sz="1600" b="1" kern="1200" dirty="0">
                          <a:solidFill>
                            <a:schemeClr val="tx2"/>
                          </a:solidFill>
                          <a:latin typeface="Helvetica" pitchFamily="2" charset="0"/>
                          <a:ea typeface="Helvetica" pitchFamily="2" charset="0"/>
                          <a:cs typeface="Helvetica" pitchFamily="2" charset="0"/>
                        </a:rPr>
                        <a:t>Sin Deducible</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lang="es-ES_tradnl" sz="1800" b="1" kern="1200" dirty="0">
                        <a:solidFill>
                          <a:schemeClr val="tx2"/>
                        </a:solidFill>
                        <a:latin typeface="Helvetica" pitchFamily="2" charset="0"/>
                        <a:ea typeface="Helvetica" pitchFamily="2" charset="0"/>
                        <a:cs typeface="Helvetica" pitchFamily="2"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lang="es-ES_tradnl" sz="1800" b="1" kern="1200" dirty="0">
                        <a:solidFill>
                          <a:schemeClr val="tx2"/>
                        </a:solidFill>
                        <a:latin typeface="Helvetica" pitchFamily="2" charset="0"/>
                        <a:ea typeface="Helvetica" pitchFamily="2" charset="0"/>
                        <a:cs typeface="Helvetica" pitchFamily="2"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lang="es-ES_tradnl" sz="1800" b="1" kern="1200" dirty="0">
                        <a:solidFill>
                          <a:schemeClr val="tx2"/>
                        </a:solidFill>
                        <a:latin typeface="Helvetica" pitchFamily="2" charset="0"/>
                        <a:ea typeface="Helvetica" pitchFamily="2" charset="0"/>
                        <a:cs typeface="Helvetica" pitchFamily="2"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lang="es-ES_tradnl" sz="1800" b="1" kern="1200" dirty="0">
                        <a:solidFill>
                          <a:schemeClr val="tx2"/>
                        </a:solidFill>
                        <a:latin typeface="Helvetica" pitchFamily="2" charset="0"/>
                        <a:ea typeface="Helvetica" pitchFamily="2" charset="0"/>
                        <a:cs typeface="Helvetica" pitchFamily="2"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lang="es-ES_tradnl" sz="1800" b="1" kern="1200" dirty="0">
                        <a:solidFill>
                          <a:schemeClr val="tx2"/>
                        </a:solidFill>
                        <a:latin typeface="Helvetica" pitchFamily="2" charset="0"/>
                        <a:ea typeface="Helvetica" pitchFamily="2" charset="0"/>
                        <a:cs typeface="Helvetica" pitchFamily="2"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lang="es-ES_tradnl" sz="1600" b="0" kern="1200" dirty="0">
                        <a:solidFill>
                          <a:schemeClr val="tx2"/>
                        </a:solidFill>
                        <a:latin typeface="Helvetica" pitchFamily="2" charset="0"/>
                        <a:ea typeface="Helvetica" pitchFamily="2" charset="0"/>
                        <a:cs typeface="Helvetica" pitchFamily="2"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lang="es-ES_tradnl" sz="1600" b="0" kern="1200" dirty="0">
                          <a:solidFill>
                            <a:schemeClr val="tx2"/>
                          </a:solidFill>
                          <a:latin typeface="Helvetica" pitchFamily="2" charset="0"/>
                          <a:ea typeface="Helvetica" pitchFamily="2" charset="0"/>
                          <a:cs typeface="Helvetica" pitchFamily="2" charset="0"/>
                        </a:rPr>
                        <a:t>2% de la pérdida con mínimo de $ 1,000</a:t>
                      </a:r>
                      <a:r>
                        <a:rPr lang="es-ES_tradnl" sz="1600" b="0" kern="1200" baseline="0" dirty="0">
                          <a:solidFill>
                            <a:schemeClr val="tx2"/>
                          </a:solidFill>
                          <a:latin typeface="Helvetica" pitchFamily="2" charset="0"/>
                          <a:ea typeface="Helvetica" pitchFamily="2" charset="0"/>
                          <a:cs typeface="Helvetica" pitchFamily="2" charset="0"/>
                        </a:rPr>
                        <a:t> M.N. y Coaseguro 10%</a:t>
                      </a:r>
                      <a:endParaRPr lang="es-ES_tradnl" sz="1600" b="0" kern="1200" dirty="0">
                        <a:solidFill>
                          <a:schemeClr val="tx2"/>
                        </a:solidFill>
                        <a:latin typeface="Helvetica" pitchFamily="2" charset="0"/>
                        <a:ea typeface="Helvetica" pitchFamily="2" charset="0"/>
                        <a:cs typeface="Helvetica" pitchFamily="2" charset="0"/>
                      </a:endParaRPr>
                    </a:p>
                  </a:txBody>
                  <a:tcPr marT="45721" marB="4572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Picture 11" descr="http://alexkouri.com.pe/noticias/wp-content/uploads/2007/09/san-andres-pisco-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265" y="3520518"/>
            <a:ext cx="2133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2171507" y="1667301"/>
            <a:ext cx="128753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Cobertura</a:t>
            </a:r>
            <a:endParaRPr lang="es-ES" b="1" dirty="0">
              <a:solidFill>
                <a:schemeClr val="tx2"/>
              </a:solidFill>
              <a:latin typeface="Helvetica" pitchFamily="2" charset="0"/>
              <a:ea typeface="Helvetica" pitchFamily="2" charset="0"/>
              <a:cs typeface="Helvetica" pitchFamily="2" charset="0"/>
            </a:endParaRPr>
          </a:p>
        </p:txBody>
      </p:sp>
      <p:sp>
        <p:nvSpPr>
          <p:cNvPr id="11" name="Rectángulo 10"/>
          <p:cNvSpPr/>
          <p:nvPr/>
        </p:nvSpPr>
        <p:spPr>
          <a:xfrm>
            <a:off x="6024749" y="1673966"/>
            <a:ext cx="141577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Deducibles</a:t>
            </a:r>
            <a:endParaRPr lang="es-ES" b="1" dirty="0">
              <a:solidFill>
                <a:schemeClr val="tx2"/>
              </a:solidFill>
              <a:latin typeface="Helvetica" pitchFamily="2" charset="0"/>
              <a:ea typeface="Helvetica" pitchFamily="2" charset="0"/>
              <a:cs typeface="Helvetica" pitchFamily="2" charset="0"/>
            </a:endParaRPr>
          </a:p>
        </p:txBody>
      </p:sp>
      <p:sp>
        <p:nvSpPr>
          <p:cNvPr id="12" name="Marcador de texto 3"/>
          <p:cNvSpPr txBox="1">
            <a:spLocks/>
          </p:cNvSpPr>
          <p:nvPr/>
        </p:nvSpPr>
        <p:spPr>
          <a:xfrm>
            <a:off x="2534638" y="923298"/>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Cubiertos y Deducibles</a:t>
            </a:r>
          </a:p>
        </p:txBody>
      </p:sp>
    </p:spTree>
    <p:extLst>
      <p:ext uri="{BB962C8B-B14F-4D97-AF65-F5344CB8AC3E}">
        <p14:creationId xmlns:p14="http://schemas.microsoft.com/office/powerpoint/2010/main" val="2230576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8</a:t>
            </a:fld>
            <a:endParaRPr lang="en-US" dirty="0">
              <a:solidFill>
                <a:schemeClr val="tx2"/>
              </a:solidFill>
            </a:endParaRPr>
          </a:p>
        </p:txBody>
      </p:sp>
      <p:graphicFrame>
        <p:nvGraphicFramePr>
          <p:cNvPr id="6" name="Group 1062"/>
          <p:cNvGraphicFramePr>
            <a:graphicFrameLocks noGrp="1"/>
          </p:cNvGraphicFramePr>
          <p:nvPr>
            <p:extLst>
              <p:ext uri="{D42A27DB-BD31-4B8C-83A1-F6EECF244321}">
                <p14:modId xmlns:p14="http://schemas.microsoft.com/office/powerpoint/2010/main" val="484605213"/>
              </p:ext>
            </p:extLst>
          </p:nvPr>
        </p:nvGraphicFramePr>
        <p:xfrm>
          <a:off x="707149" y="2309182"/>
          <a:ext cx="8443664" cy="4053850"/>
        </p:xfrm>
        <a:graphic>
          <a:graphicData uri="http://schemas.openxmlformats.org/drawingml/2006/table">
            <a:tbl>
              <a:tblPr/>
              <a:tblGrid>
                <a:gridCol w="4411216">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2562525">
                <a:tc>
                  <a:txBody>
                    <a:bodyPr/>
                    <a:lstStyle/>
                    <a:p>
                      <a:pPr marL="0" marR="0" lvl="0" indent="0" algn="just" defTabSz="914400" rtl="0" eaLnBrk="0" fontAlgn="base" latinLnBrk="0" hangingPunct="0">
                        <a:lnSpc>
                          <a:spcPct val="100000"/>
                        </a:lnSpc>
                        <a:spcBef>
                          <a:spcPct val="50000"/>
                        </a:spcBef>
                        <a:spcAft>
                          <a:spcPct val="0"/>
                        </a:spcAft>
                        <a:buClrTx/>
                        <a:buSzTx/>
                        <a:buFontTx/>
                        <a:buNone/>
                        <a:tabLst/>
                      </a:pPr>
                      <a:r>
                        <a:rPr lang="es-ES_tradnl" sz="1600" b="1" kern="1200" dirty="0">
                          <a:solidFill>
                            <a:schemeClr val="tx2"/>
                          </a:solidFill>
                          <a:latin typeface="Helvetica" pitchFamily="2" charset="0"/>
                          <a:ea typeface="Helvetica" pitchFamily="2" charset="0"/>
                          <a:cs typeface="Helvetica" pitchFamily="2" charset="0"/>
                        </a:rPr>
                        <a:t>Robo de contenidos </a:t>
                      </a:r>
                      <a:r>
                        <a:rPr lang="es-ES_tradnl" sz="1600" kern="1200" dirty="0">
                          <a:solidFill>
                            <a:schemeClr val="tx2"/>
                          </a:solidFill>
                          <a:latin typeface="Helvetica" pitchFamily="2" charset="0"/>
                          <a:ea typeface="Helvetica" pitchFamily="2" charset="0"/>
                          <a:cs typeface="Helvetica" pitchFamily="2" charset="0"/>
                        </a:rPr>
                        <a:t>de casa habitación. (Menaje de casa, Obras de arte, joyas, artículos de difícil reposición, etc.)</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p>
                      <a:pPr marL="285750" marR="0" lvl="0" indent="-285750" algn="just"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_tradnl" sz="1600" kern="1200" dirty="0">
                          <a:solidFill>
                            <a:schemeClr val="tx2"/>
                          </a:solidFill>
                          <a:latin typeface="Helvetica" pitchFamily="2" charset="0"/>
                          <a:ea typeface="Helvetica" pitchFamily="2" charset="0"/>
                          <a:cs typeface="Helvetica" pitchFamily="2" charset="0"/>
                        </a:rPr>
                        <a:t>Está cubierto el robo con violencia física o moral.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p>
                      <a:pPr marL="285750" marR="0" lvl="0" indent="-285750" algn="just"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_tradnl" sz="1600" u="sng" kern="1200" dirty="0">
                          <a:solidFill>
                            <a:schemeClr val="tx2"/>
                          </a:solidFill>
                          <a:latin typeface="Helvetica" pitchFamily="2" charset="0"/>
                          <a:ea typeface="Helvetica" pitchFamily="2" charset="0"/>
                          <a:cs typeface="Helvetica" pitchFamily="2" charset="0"/>
                        </a:rPr>
                        <a:t>No está cubierto el Robo sin violencia.</a:t>
                      </a:r>
                    </a:p>
                  </a:txBody>
                  <a:tcPr marT="45725" marB="45725"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50000"/>
                        </a:spcBef>
                        <a:spcAft>
                          <a:spcPct val="0"/>
                        </a:spcAft>
                        <a:buClrTx/>
                        <a:buSzTx/>
                        <a:buFontTx/>
                        <a:buNone/>
                        <a:tabLst/>
                      </a:pPr>
                      <a:r>
                        <a:rPr lang="es-MX" sz="1600" kern="1200" dirty="0">
                          <a:solidFill>
                            <a:schemeClr val="tx2"/>
                          </a:solidFill>
                          <a:latin typeface="Helvetica" pitchFamily="2" charset="0"/>
                          <a:ea typeface="Helvetica" pitchFamily="2" charset="0"/>
                          <a:cs typeface="Helvetica" pitchFamily="2" charset="0"/>
                        </a:rPr>
                        <a:t>10 % sobre la pérdida, con un mínimo de $750.00 M.N.</a:t>
                      </a:r>
                    </a:p>
                    <a:p>
                      <a:pPr marL="0" marR="0" lvl="0" indent="0" algn="just" defTabSz="914400" rtl="0" eaLnBrk="0" fontAlgn="base" latinLnBrk="0" hangingPunct="0">
                        <a:lnSpc>
                          <a:spcPct val="100000"/>
                        </a:lnSpc>
                        <a:spcBef>
                          <a:spcPct val="5000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4D4D4D"/>
                        </a:solidFill>
                        <a:effectLst/>
                        <a:latin typeface="Helvetica" pitchFamily="2" charset="0"/>
                      </a:endParaRPr>
                    </a:p>
                  </a:txBody>
                  <a:tcPr marT="45725" marB="4572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Picture 6" descr="F:\Informatica 2003\Direccion\Claudia\PRESENTACIONES2003\clipart\fotos\ptp\interior_ptp.jp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054556" y="4057396"/>
            <a:ext cx="21336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1"/>
          <p:cNvSpPr>
            <a:spLocks noGrp="1"/>
          </p:cNvSpPr>
          <p:nvPr>
            <p:ph type="title"/>
          </p:nvPr>
        </p:nvSpPr>
        <p:spPr>
          <a:xfrm>
            <a:off x="1002164" y="135458"/>
            <a:ext cx="8064896" cy="469689"/>
          </a:xfrm>
        </p:spPr>
        <p:txBody>
          <a:bodyPr>
            <a:noAutofit/>
          </a:bodyPr>
          <a:lstStyle/>
          <a:p>
            <a:r>
              <a:rPr lang="es-ES" sz="2800" dirty="0">
                <a:solidFill>
                  <a:schemeClr val="tx2"/>
                </a:solidFill>
              </a:rPr>
              <a:t>Seguro de Casa Habitación</a:t>
            </a:r>
          </a:p>
        </p:txBody>
      </p:sp>
      <p:sp>
        <p:nvSpPr>
          <p:cNvPr id="10" name="Rectángulo 9"/>
          <p:cNvSpPr/>
          <p:nvPr/>
        </p:nvSpPr>
        <p:spPr>
          <a:xfrm>
            <a:off x="2171507" y="1650932"/>
            <a:ext cx="128753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Cobertura</a:t>
            </a:r>
            <a:endParaRPr lang="es-ES" b="1" dirty="0">
              <a:solidFill>
                <a:schemeClr val="tx2"/>
              </a:solidFill>
              <a:latin typeface="Helvetica" pitchFamily="2" charset="0"/>
              <a:ea typeface="Helvetica" pitchFamily="2" charset="0"/>
              <a:cs typeface="Helvetica" pitchFamily="2" charset="0"/>
            </a:endParaRPr>
          </a:p>
        </p:txBody>
      </p:sp>
      <p:sp>
        <p:nvSpPr>
          <p:cNvPr id="11" name="Rectángulo 10"/>
          <p:cNvSpPr/>
          <p:nvPr/>
        </p:nvSpPr>
        <p:spPr>
          <a:xfrm>
            <a:off x="6024749" y="1647094"/>
            <a:ext cx="141577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Deducibles</a:t>
            </a:r>
            <a:endParaRPr lang="es-ES" b="1" dirty="0">
              <a:solidFill>
                <a:schemeClr val="tx2"/>
              </a:solidFill>
              <a:latin typeface="Helvetica" pitchFamily="2" charset="0"/>
              <a:ea typeface="Helvetica" pitchFamily="2" charset="0"/>
              <a:cs typeface="Helvetica" pitchFamily="2" charset="0"/>
            </a:endParaRPr>
          </a:p>
        </p:txBody>
      </p:sp>
      <p:sp>
        <p:nvSpPr>
          <p:cNvPr id="12" name="Marcador de texto 3"/>
          <p:cNvSpPr txBox="1">
            <a:spLocks/>
          </p:cNvSpPr>
          <p:nvPr/>
        </p:nvSpPr>
        <p:spPr>
          <a:xfrm>
            <a:off x="2534638" y="949560"/>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Cubiertos y Deducibles</a:t>
            </a:r>
          </a:p>
        </p:txBody>
      </p:sp>
    </p:spTree>
    <p:extLst>
      <p:ext uri="{BB962C8B-B14F-4D97-AF65-F5344CB8AC3E}">
        <p14:creationId xmlns:p14="http://schemas.microsoft.com/office/powerpoint/2010/main" val="268119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035C2BB-9CDF-EA46-B188-EFBD05633AA4}" type="slidenum">
              <a:rPr lang="en-US">
                <a:solidFill>
                  <a:schemeClr val="tx2"/>
                </a:solidFill>
              </a:rPr>
              <a:pPr/>
              <a:t>9</a:t>
            </a:fld>
            <a:endParaRPr lang="en-US" dirty="0">
              <a:solidFill>
                <a:schemeClr val="tx2"/>
              </a:solidFill>
            </a:endParaRPr>
          </a:p>
        </p:txBody>
      </p:sp>
      <p:graphicFrame>
        <p:nvGraphicFramePr>
          <p:cNvPr id="6" name="Group 1048"/>
          <p:cNvGraphicFramePr>
            <a:graphicFrameLocks noGrp="1"/>
          </p:cNvGraphicFramePr>
          <p:nvPr>
            <p:extLst>
              <p:ext uri="{D42A27DB-BD31-4B8C-83A1-F6EECF244321}">
                <p14:modId xmlns:p14="http://schemas.microsoft.com/office/powerpoint/2010/main" val="3161411787"/>
              </p:ext>
            </p:extLst>
          </p:nvPr>
        </p:nvGraphicFramePr>
        <p:xfrm>
          <a:off x="629892" y="2353561"/>
          <a:ext cx="8136904" cy="3505210"/>
        </p:xfrm>
        <a:graphic>
          <a:graphicData uri="http://schemas.openxmlformats.org/drawingml/2006/table">
            <a:tbl>
              <a:tblPr/>
              <a:tblGrid>
                <a:gridCol w="4425333">
                  <a:extLst>
                    <a:ext uri="{9D8B030D-6E8A-4147-A177-3AD203B41FA5}">
                      <a16:colId xmlns:a16="http://schemas.microsoft.com/office/drawing/2014/main" val="20000"/>
                    </a:ext>
                  </a:extLst>
                </a:gridCol>
                <a:gridCol w="3711571">
                  <a:extLst>
                    <a:ext uri="{9D8B030D-6E8A-4147-A177-3AD203B41FA5}">
                      <a16:colId xmlns:a16="http://schemas.microsoft.com/office/drawing/2014/main" val="20001"/>
                    </a:ext>
                  </a:extLst>
                </a:gridCol>
              </a:tblGrid>
              <a:tr h="25625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s-ES_tradnl" sz="1800" b="1" u="none" kern="1200" dirty="0">
                          <a:solidFill>
                            <a:schemeClr val="tx2"/>
                          </a:solidFill>
                          <a:effectLst/>
                          <a:latin typeface="Helvetica" pitchFamily="2" charset="0"/>
                          <a:ea typeface="Helvetica" pitchFamily="2" charset="0"/>
                          <a:cs typeface="Helvetica" pitchFamily="2" charset="0"/>
                        </a:rPr>
                        <a:t>Robo de Efectivo y Valores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tx1"/>
                        </a:solidFill>
                        <a:effectLst/>
                        <a:latin typeface="Helvetica"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tx1"/>
                        </a:solidFill>
                        <a:effectLst/>
                        <a:latin typeface="Helvetica" pitchFamily="2" charset="0"/>
                      </a:endParaRPr>
                    </a:p>
                    <a:p>
                      <a:pPr marL="285750" marR="0" lvl="0" indent="-285750" algn="just"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_tradnl" sz="1600" kern="1200" dirty="0">
                          <a:solidFill>
                            <a:schemeClr val="tx2"/>
                          </a:solidFill>
                          <a:latin typeface="Helvetica" pitchFamily="2" charset="0"/>
                          <a:ea typeface="Helvetica" pitchFamily="2" charset="0"/>
                          <a:cs typeface="Helvetica" pitchFamily="2" charset="0"/>
                        </a:rPr>
                        <a:t>Esta cubierto el robo con violencia física o moral.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0" i="0" u="none" strike="noStrike" cap="none" normalizeH="0" baseline="0" dirty="0">
                        <a:ln>
                          <a:noFill/>
                        </a:ln>
                        <a:solidFill>
                          <a:schemeClr val="tx1"/>
                        </a:solidFill>
                        <a:effectLst/>
                        <a:latin typeface="Helvetica" pitchFamily="2" charset="0"/>
                      </a:endParaRPr>
                    </a:p>
                    <a:p>
                      <a:pPr marL="285750" marR="0" lvl="0" indent="-285750" algn="just"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_tradnl" sz="1600" u="sng" kern="1200" dirty="0">
                          <a:solidFill>
                            <a:schemeClr val="tx2"/>
                          </a:solidFill>
                          <a:latin typeface="Helvetica" pitchFamily="2" charset="0"/>
                          <a:ea typeface="Helvetica" pitchFamily="2" charset="0"/>
                          <a:cs typeface="Helvetica" pitchFamily="2" charset="0"/>
                        </a:rPr>
                        <a:t>No está cubierto el Robo sin violencia.</a:t>
                      </a:r>
                    </a:p>
                  </a:txBody>
                  <a:tcPr marT="45725" marB="45725"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5000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endParaRPr lang="es-MX"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r>
                        <a:rPr lang="es-MX" sz="1600" kern="1200" dirty="0">
                          <a:solidFill>
                            <a:schemeClr val="tx2"/>
                          </a:solidFill>
                          <a:latin typeface="Helvetica" pitchFamily="2" charset="0"/>
                          <a:ea typeface="Helvetica" pitchFamily="2" charset="0"/>
                          <a:cs typeface="Helvetica" pitchFamily="2" charset="0"/>
                        </a:rPr>
                        <a:t>10 % sobre la pérdida, con un mínimo de $750.00 M.N.</a:t>
                      </a:r>
                    </a:p>
                    <a:p>
                      <a:pPr marL="0" marR="0" lvl="0" indent="0" algn="just" defTabSz="914400" rtl="0" eaLnBrk="0" fontAlgn="base" latinLnBrk="0" hangingPunct="0">
                        <a:lnSpc>
                          <a:spcPct val="100000"/>
                        </a:lnSpc>
                        <a:spcBef>
                          <a:spcPct val="50000"/>
                        </a:spcBef>
                        <a:spcAft>
                          <a:spcPct val="0"/>
                        </a:spcAft>
                        <a:buClrTx/>
                        <a:buSzTx/>
                        <a:buFontTx/>
                        <a:buNone/>
                        <a:tabLst/>
                      </a:pPr>
                      <a:endParaRPr lang="es-ES_tradnl"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endParaRPr lang="es-ES_tradnl"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endParaRPr lang="es-ES_tradnl"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endParaRPr lang="es-ES_tradnl"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endParaRPr lang="es-ES_tradnl" sz="1600" kern="1200" dirty="0">
                        <a:solidFill>
                          <a:schemeClr val="tx2"/>
                        </a:solidFill>
                        <a:latin typeface="Helvetica" pitchFamily="2" charset="0"/>
                        <a:ea typeface="Helvetica" pitchFamily="2" charset="0"/>
                        <a:cs typeface="Helvetica" pitchFamily="2" charset="0"/>
                      </a:endParaRPr>
                    </a:p>
                    <a:p>
                      <a:pPr marL="0" marR="0" lvl="0" indent="0" algn="just" defTabSz="914400" rtl="0" eaLnBrk="0" fontAlgn="base" latinLnBrk="0" hangingPunct="0">
                        <a:lnSpc>
                          <a:spcPct val="100000"/>
                        </a:lnSpc>
                        <a:spcBef>
                          <a:spcPct val="50000"/>
                        </a:spcBef>
                        <a:spcAft>
                          <a:spcPct val="0"/>
                        </a:spcAft>
                        <a:buClrTx/>
                        <a:buSzTx/>
                        <a:buFontTx/>
                        <a:buNone/>
                        <a:tabLst/>
                      </a:pPr>
                      <a:endParaRPr lang="es-ES_tradnl" sz="1600" kern="1200" dirty="0">
                        <a:solidFill>
                          <a:schemeClr val="tx2"/>
                        </a:solidFill>
                        <a:latin typeface="Helvetica" pitchFamily="2" charset="0"/>
                        <a:ea typeface="Helvetica" pitchFamily="2" charset="0"/>
                        <a:cs typeface="Helvetica" pitchFamily="2" charset="0"/>
                      </a:endParaRPr>
                    </a:p>
                  </a:txBody>
                  <a:tcPr marT="45725" marB="4572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Picture 1046"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804" y="4084348"/>
            <a:ext cx="25447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1"/>
          <p:cNvSpPr>
            <a:spLocks noGrp="1"/>
          </p:cNvSpPr>
          <p:nvPr>
            <p:ph type="title"/>
          </p:nvPr>
        </p:nvSpPr>
        <p:spPr>
          <a:xfrm>
            <a:off x="1058169" y="230438"/>
            <a:ext cx="8064896" cy="469689"/>
          </a:xfrm>
        </p:spPr>
        <p:txBody>
          <a:bodyPr>
            <a:noAutofit/>
          </a:bodyPr>
          <a:lstStyle/>
          <a:p>
            <a:r>
              <a:rPr lang="es-ES" sz="2800" dirty="0">
                <a:solidFill>
                  <a:schemeClr val="tx2"/>
                </a:solidFill>
              </a:rPr>
              <a:t>Seguro de Casa Habitación</a:t>
            </a:r>
          </a:p>
        </p:txBody>
      </p:sp>
      <p:sp>
        <p:nvSpPr>
          <p:cNvPr id="10" name="Rectángulo 9"/>
          <p:cNvSpPr/>
          <p:nvPr/>
        </p:nvSpPr>
        <p:spPr>
          <a:xfrm>
            <a:off x="2171507" y="1630725"/>
            <a:ext cx="128753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Cobertura</a:t>
            </a:r>
            <a:endParaRPr lang="es-ES" b="1" dirty="0">
              <a:solidFill>
                <a:schemeClr val="tx2"/>
              </a:solidFill>
              <a:latin typeface="Helvetica" pitchFamily="2" charset="0"/>
              <a:ea typeface="Helvetica" pitchFamily="2" charset="0"/>
              <a:cs typeface="Helvetica" pitchFamily="2" charset="0"/>
            </a:endParaRPr>
          </a:p>
        </p:txBody>
      </p:sp>
      <p:sp>
        <p:nvSpPr>
          <p:cNvPr id="11" name="Rectángulo 10"/>
          <p:cNvSpPr/>
          <p:nvPr/>
        </p:nvSpPr>
        <p:spPr>
          <a:xfrm>
            <a:off x="6024749" y="1630725"/>
            <a:ext cx="1415772" cy="369332"/>
          </a:xfrm>
          <a:prstGeom prst="rect">
            <a:avLst/>
          </a:prstGeom>
        </p:spPr>
        <p:txBody>
          <a:bodyPr wrap="none">
            <a:spAutoFit/>
          </a:bodyPr>
          <a:lstStyle/>
          <a:p>
            <a:pPr lvl="0" algn="ctr" defTabSz="914400" fontAlgn="base">
              <a:spcBef>
                <a:spcPct val="20000"/>
              </a:spcBef>
              <a:spcAft>
                <a:spcPct val="0"/>
              </a:spcAft>
            </a:pPr>
            <a:r>
              <a:rPr lang="es-MX" b="1" dirty="0">
                <a:solidFill>
                  <a:schemeClr val="tx2"/>
                </a:solidFill>
                <a:latin typeface="Helvetica" pitchFamily="2" charset="0"/>
                <a:ea typeface="Helvetica" pitchFamily="2" charset="0"/>
                <a:cs typeface="Helvetica" pitchFamily="2" charset="0"/>
              </a:rPr>
              <a:t>Deducibles</a:t>
            </a:r>
            <a:endParaRPr lang="es-ES" b="1" dirty="0">
              <a:solidFill>
                <a:schemeClr val="tx2"/>
              </a:solidFill>
              <a:latin typeface="Helvetica" pitchFamily="2" charset="0"/>
              <a:ea typeface="Helvetica" pitchFamily="2" charset="0"/>
              <a:cs typeface="Helvetica" pitchFamily="2" charset="0"/>
            </a:endParaRPr>
          </a:p>
        </p:txBody>
      </p:sp>
      <p:sp>
        <p:nvSpPr>
          <p:cNvPr id="12" name="Marcador de texto 3"/>
          <p:cNvSpPr txBox="1">
            <a:spLocks/>
          </p:cNvSpPr>
          <p:nvPr/>
        </p:nvSpPr>
        <p:spPr>
          <a:xfrm>
            <a:off x="2534638" y="775159"/>
            <a:ext cx="5588289"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solidFill>
                  <a:schemeClr val="tx2"/>
                </a:solidFill>
                <a:latin typeface="Helvetica" pitchFamily="2" charset="0"/>
                <a:ea typeface="Helvetica" pitchFamily="2" charset="0"/>
                <a:cs typeface="Helvetica" pitchFamily="2" charset="0"/>
              </a:rPr>
              <a:t>Bienes Cubiertos y Deducibles</a:t>
            </a:r>
          </a:p>
        </p:txBody>
      </p:sp>
    </p:spTree>
    <p:extLst>
      <p:ext uri="{BB962C8B-B14F-4D97-AF65-F5344CB8AC3E}">
        <p14:creationId xmlns:p14="http://schemas.microsoft.com/office/powerpoint/2010/main" val="464360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10232</TotalTime>
  <Words>1678</Words>
  <Application>Microsoft Office PowerPoint</Application>
  <PresentationFormat>Personalizado</PresentationFormat>
  <Paragraphs>335</Paragraphs>
  <Slides>21</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9" baseType="lpstr">
      <vt:lpstr>Arial</vt:lpstr>
      <vt:lpstr>Calibri</vt:lpstr>
      <vt:lpstr>CG Times (W1)</vt:lpstr>
      <vt:lpstr>Helvetica</vt:lpstr>
      <vt:lpstr>Tahoma</vt:lpstr>
      <vt:lpstr>Verdana</vt:lpstr>
      <vt:lpstr>Office Theme</vt:lpstr>
      <vt:lpstr>Imagen de mapa de bits</vt:lpstr>
      <vt:lpstr>Presentación de PowerPoint</vt:lpstr>
      <vt:lpstr>Presentación de PowerPoint</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Seguro de Casa Habitación</vt:lpstr>
      <vt:lpstr>Presentación de PowerPoint</vt:lpstr>
    </vt:vector>
  </TitlesOfParts>
  <Company>Chien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Chien Chien</dc:creator>
  <cp:lastModifiedBy>Edgar Tellez Gomez Daza</cp:lastModifiedBy>
  <cp:revision>634</cp:revision>
  <cp:lastPrinted>2015-12-15T15:20:29Z</cp:lastPrinted>
  <dcterms:created xsi:type="dcterms:W3CDTF">2015-09-23T18:30:37Z</dcterms:created>
  <dcterms:modified xsi:type="dcterms:W3CDTF">2017-10-17T21:15:58Z</dcterms:modified>
</cp:coreProperties>
</file>